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3" r:id="rId3"/>
    <p:sldId id="364" r:id="rId4"/>
    <p:sldId id="366" r:id="rId5"/>
    <p:sldId id="367" r:id="rId6"/>
    <p:sldId id="335" r:id="rId7"/>
    <p:sldId id="337" r:id="rId8"/>
    <p:sldId id="339" r:id="rId9"/>
    <p:sldId id="341" r:id="rId10"/>
    <p:sldId id="292" r:id="rId11"/>
    <p:sldId id="370" r:id="rId12"/>
    <p:sldId id="371" r:id="rId13"/>
    <p:sldId id="342" r:id="rId14"/>
    <p:sldId id="343" r:id="rId15"/>
    <p:sldId id="372" r:id="rId16"/>
    <p:sldId id="373" r:id="rId17"/>
    <p:sldId id="344" r:id="rId18"/>
    <p:sldId id="345" r:id="rId19"/>
    <p:sldId id="346" r:id="rId20"/>
    <p:sldId id="274" r:id="rId21"/>
    <p:sldId id="275" r:id="rId22"/>
    <p:sldId id="332" r:id="rId23"/>
    <p:sldId id="329" r:id="rId24"/>
    <p:sldId id="331" r:id="rId25"/>
    <p:sldId id="333" r:id="rId26"/>
    <p:sldId id="348" r:id="rId27"/>
    <p:sldId id="277" r:id="rId28"/>
    <p:sldId id="362" r:id="rId29"/>
    <p:sldId id="374" r:id="rId30"/>
    <p:sldId id="375" r:id="rId31"/>
    <p:sldId id="378" r:id="rId32"/>
    <p:sldId id="280" r:id="rId33"/>
    <p:sldId id="377" r:id="rId34"/>
    <p:sldId id="376" r:id="rId35"/>
    <p:sldId id="347" r:id="rId36"/>
    <p:sldId id="289" r:id="rId37"/>
    <p:sldId id="381" r:id="rId38"/>
    <p:sldId id="382" r:id="rId39"/>
    <p:sldId id="288" r:id="rId40"/>
    <p:sldId id="296" r:id="rId41"/>
    <p:sldId id="297" r:id="rId42"/>
    <p:sldId id="379" r:id="rId43"/>
    <p:sldId id="383" r:id="rId44"/>
    <p:sldId id="384" r:id="rId45"/>
    <p:sldId id="298" r:id="rId46"/>
    <p:sldId id="300" r:id="rId47"/>
    <p:sldId id="301" r:id="rId48"/>
    <p:sldId id="385" r:id="rId49"/>
    <p:sldId id="386" r:id="rId50"/>
    <p:sldId id="302" r:id="rId51"/>
    <p:sldId id="306" r:id="rId52"/>
    <p:sldId id="328" r:id="rId53"/>
    <p:sldId id="326" r:id="rId54"/>
    <p:sldId id="304" r:id="rId55"/>
    <p:sldId id="356" r:id="rId56"/>
    <p:sldId id="357" r:id="rId57"/>
    <p:sldId id="359" r:id="rId58"/>
    <p:sldId id="358" r:id="rId59"/>
    <p:sldId id="327" r:id="rId60"/>
    <p:sldId id="282" r:id="rId61"/>
    <p:sldId id="283" r:id="rId62"/>
    <p:sldId id="290" r:id="rId63"/>
    <p:sldId id="294" r:id="rId64"/>
    <p:sldId id="279" r:id="rId65"/>
    <p:sldId id="368" r:id="rId66"/>
    <p:sldId id="388" r:id="rId67"/>
    <p:sldId id="369" r:id="rId68"/>
    <p:sldId id="389" r:id="rId69"/>
    <p:sldId id="393" r:id="rId70"/>
    <p:sldId id="391" r:id="rId71"/>
    <p:sldId id="392" r:id="rId72"/>
  </p:sldIdLst>
  <p:sldSz cx="7315200" cy="5486400" type="B5JIS"/>
  <p:notesSz cx="6858000" cy="9144000"/>
  <p:defaultTextStyle>
    <a:defPPr>
      <a:defRPr lang="en-US"/>
    </a:defPPr>
    <a:lvl1pPr marL="0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7888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5777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3665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1554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39442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27331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15219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03108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7586" autoAdjust="0"/>
  </p:normalViewPr>
  <p:slideViewPr>
    <p:cSldViewPr>
      <p:cViewPr>
        <p:scale>
          <a:sx n="125" d="100"/>
          <a:sy n="125" d="100"/>
        </p:scale>
        <p:origin x="-2184" y="12"/>
      </p:cViewPr>
      <p:guideLst>
        <p:guide orient="horz" pos="1728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313F3-4922-4CF2-97C6-7529967DD271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9D844-0871-42AB-B0EF-448E889ECE9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F83E-7AE8-48A3-9786-3CD05B9A9A87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18CF9-6457-42BA-BD7B-01376070CA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7888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5777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3665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1554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39442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27331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15219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03108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技术成熟度曲线</a:t>
            </a:r>
            <a:r>
              <a:rPr lang="en-US" altLang="zh-CN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(The Hype</a:t>
            </a:r>
            <a:r>
              <a:rPr lang="zh-CN" altLang="en-US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zh-CN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Cycle),</a:t>
            </a:r>
            <a:r>
              <a:rPr lang="zh-CN" altLang="en-US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又称技术循环曲线</a:t>
            </a:r>
            <a:r>
              <a:rPr lang="en-US" altLang="zh-CN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光环曲线</a:t>
            </a:r>
            <a:r>
              <a:rPr lang="en-US" altLang="zh-CN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炒作周期</a:t>
            </a:r>
            <a:r>
              <a:rPr lang="en-US" altLang="zh-CN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指的是企业用来评估新科技的可见度</a:t>
            </a:r>
            <a:r>
              <a:rPr lang="en-US" altLang="zh-CN" sz="1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maximum margin linear classifier is the linear classifier with the maximum margin</a:t>
            </a:r>
          </a:p>
          <a:p>
            <a:r>
              <a:rPr lang="en-US" dirty="0" smtClean="0"/>
              <a:t>This is</a:t>
            </a:r>
            <a:r>
              <a:rPr lang="en-US" baseline="0" dirty="0" smtClean="0"/>
              <a:t> the simplest kind of </a:t>
            </a:r>
            <a:r>
              <a:rPr lang="en-US" baseline="0" dirty="0" err="1" smtClean="0"/>
              <a:t>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maximum margin linear classifier is the linear classifier with the maximum margin</a:t>
            </a:r>
          </a:p>
          <a:p>
            <a:r>
              <a:rPr lang="en-US" dirty="0" smtClean="0"/>
              <a:t>This is</a:t>
            </a:r>
            <a:r>
              <a:rPr lang="en-US" baseline="0" dirty="0" smtClean="0"/>
              <a:t> the simplest kind of </a:t>
            </a:r>
            <a:r>
              <a:rPr lang="en-US" baseline="0" dirty="0" err="1" smtClean="0"/>
              <a:t>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maximum margin linear classifier is the linear classifier with the maximum margin</a:t>
            </a:r>
          </a:p>
          <a:p>
            <a:r>
              <a:rPr lang="en-US" dirty="0" smtClean="0"/>
              <a:t>This is</a:t>
            </a:r>
            <a:r>
              <a:rPr lang="en-US" baseline="0" dirty="0" smtClean="0"/>
              <a:t> the simplest kind of </a:t>
            </a:r>
            <a:r>
              <a:rPr lang="en-US" baseline="0" dirty="0" err="1" smtClean="0"/>
              <a:t>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maximum margin linear classifier is the linear classifier with the maximum margin</a:t>
            </a:r>
          </a:p>
          <a:p>
            <a:r>
              <a:rPr lang="en-US" dirty="0" smtClean="0"/>
              <a:t>This is</a:t>
            </a:r>
            <a:r>
              <a:rPr lang="en-US" baseline="0" dirty="0" smtClean="0"/>
              <a:t> the simplest kind of </a:t>
            </a:r>
            <a:r>
              <a:rPr lang="en-US" baseline="0" dirty="0" err="1" smtClean="0"/>
              <a:t>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Ideally,</a:t>
            </a:r>
            <a:r>
              <a:rPr lang="en-US" altLang="zh-CN" baseline="0" dirty="0" smtClean="0"/>
              <a:t> the best decision boundary should be the one which provides an optimal performance such as in the following figure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our satisfaction is premature because the central aim of designing a classifier is to correctly classify novel input</a:t>
            </a:r>
            <a:r>
              <a:rPr lang="en-US" baseline="0" dirty="0" smtClean="0">
                <a:sym typeface="Wingdings" pitchFamily="2" charset="2"/>
              </a:rPr>
              <a:t> issue of generalization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smtClean="0">
                <a:sym typeface="Wingdings" pitchFamily="2" charset="2"/>
              </a:rPr>
              <a:t>Evaluating what’s been learned: randomly select , train the model on training set, run the model on the remaining instances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Figure 6, </a:t>
            </a:r>
          </a:p>
          <a:p>
            <a:r>
              <a:rPr lang="en-US" dirty="0" smtClean="0"/>
              <a:t>the nodes for “free” and “need” are large, which indicate that they are two important words to distinguish spam and not spam in the data set.</a:t>
            </a:r>
          </a:p>
          <a:p>
            <a:r>
              <a:rPr lang="en-US" dirty="0" smtClean="0"/>
              <a:t> “Http” occurs in almost all the spam, which is indicated by the red color of the node since red represents high mean and low standard deviation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3 independent datasets</a:t>
            </a:r>
          </a:p>
          <a:p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0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 set: learn the model</a:t>
            </a:r>
          </a:p>
          <a:p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0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Validation set: used to evaluate parameter optimization,</a:t>
            </a:r>
          </a:p>
          <a:p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 selection, compare models, etc.</a:t>
            </a:r>
          </a:p>
          <a:p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0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set: used to evaluate the final accuracy of the optimized</a:t>
            </a:r>
          </a:p>
          <a:p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18CF9-6457-42BA-BD7B-01376070CA8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75360" y="3108960"/>
            <a:ext cx="5486400" cy="792480"/>
          </a:xfrm>
        </p:spPr>
        <p:txBody>
          <a:bodyPr anchor="t" anchorCtr="0"/>
          <a:lstStyle>
            <a:lvl1pPr algn="r">
              <a:defRPr sz="27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75360" y="4099560"/>
            <a:ext cx="5486400" cy="42672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387888" indent="0" algn="ctr">
              <a:buNone/>
            </a:lvl2pPr>
            <a:lvl3pPr marL="775777" indent="0" algn="ctr">
              <a:buNone/>
            </a:lvl3pPr>
            <a:lvl4pPr marL="1163665" indent="0" algn="ctr">
              <a:buNone/>
            </a:lvl4pPr>
            <a:lvl5pPr marL="1551554" indent="0" algn="ctr">
              <a:buNone/>
            </a:lvl5pPr>
            <a:lvl6pPr marL="1939442" indent="0" algn="ctr">
              <a:buNone/>
            </a:lvl6pPr>
            <a:lvl7pPr marL="2327331" indent="0" algn="ctr">
              <a:buNone/>
            </a:lvl7pPr>
            <a:lvl8pPr marL="2715219" indent="0" algn="ctr">
              <a:buNone/>
            </a:lvl8pPr>
            <a:lvl9pPr marL="310310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5120640" y="5084064"/>
            <a:ext cx="1828800" cy="29260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D8BD707-D9CF-40AE-B4C6-C98DA3205C09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318918" y="5084064"/>
            <a:ext cx="2779776" cy="292608"/>
          </a:xfrm>
          <a:prstGeom prst="rect">
            <a:avLst/>
          </a:prstGeom>
        </p:spPr>
        <p:txBody>
          <a:bodyPr lIns="77578" tIns="38789" rIns="77578" bIns="38789"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972922" y="5084064"/>
            <a:ext cx="975360" cy="292608"/>
          </a:xfrm>
          <a:prstGeom prst="rect">
            <a:avLst/>
          </a:prstGeom>
        </p:spPr>
        <p:txBody>
          <a:bodyPr lIns="77578" tIns="38789" rIns="77578" bIns="38789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3900" y="2918460"/>
            <a:ext cx="5852160" cy="10241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731520" y="4038600"/>
            <a:ext cx="5852160" cy="548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723900" y="2918460"/>
            <a:ext cx="182880" cy="1024128"/>
          </a:xfrm>
          <a:prstGeom prst="rect">
            <a:avLst/>
          </a:prstGeom>
          <a:solidFill>
            <a:srgbClr val="92D050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731520" y="4038600"/>
            <a:ext cx="18288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762000"/>
            <a:ext cx="7010400" cy="4191000"/>
          </a:xfrm>
        </p:spPr>
        <p:txBody>
          <a:bodyPr/>
          <a:lstStyle>
            <a:lvl1pPr>
              <a:defRPr sz="1000">
                <a:latin typeface="Microsoft YaHei" pitchFamily="34" charset="-122"/>
                <a:ea typeface="Microsoft YaHei" pitchFamily="34" charset="-122"/>
              </a:defRPr>
            </a:lvl1pPr>
            <a:lvl2pPr>
              <a:defRPr sz="800">
                <a:latin typeface="Microsoft YaHei" pitchFamily="34" charset="-122"/>
                <a:ea typeface="Microsoft YaHei" pitchFamily="34" charset="-122"/>
              </a:defRPr>
            </a:lvl2pPr>
            <a:lvl3pPr>
              <a:buFont typeface="Wingdings" pitchFamily="2" charset="2"/>
              <a:buChar char="§"/>
              <a:defRPr sz="800">
                <a:latin typeface="Microsoft YaHei" pitchFamily="34" charset="-122"/>
                <a:ea typeface="Microsoft YaHei" pitchFamily="34" charset="-122"/>
              </a:defRPr>
            </a:lvl3pPr>
            <a:lvl4pPr>
              <a:defRPr>
                <a:latin typeface="Microsoft YaHei" pitchFamily="34" charset="-122"/>
                <a:ea typeface="Microsoft YaHei" pitchFamily="34" charset="-122"/>
              </a:defRPr>
            </a:lvl4pPr>
            <a:lvl5pPr>
              <a:defRPr>
                <a:latin typeface="Microsoft YaHei" pitchFamily="34" charset="-122"/>
                <a:ea typeface="Microsoft YaHei" pitchFamily="34" charset="-122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endParaRPr lang="en-US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52400" y="5029200"/>
            <a:ext cx="7010400" cy="228600"/>
          </a:xfrm>
        </p:spPr>
        <p:txBody>
          <a:bodyPr>
            <a:noAutofit/>
          </a:bodyPr>
          <a:lstStyle>
            <a:lvl1pPr>
              <a:defRPr sz="600">
                <a:latin typeface="Microsoft YaHei" pitchFamily="34" charset="-122"/>
                <a:ea typeface="Microsoft YaHei" pitchFamily="34" charset="-122"/>
              </a:defRPr>
            </a:lvl1pPr>
            <a:lvl2pPr>
              <a:defRPr sz="800">
                <a:latin typeface="Microsoft YaHei" pitchFamily="34" charset="-122"/>
                <a:ea typeface="Microsoft YaHei" pitchFamily="34" charset="-122"/>
              </a:defRPr>
            </a:lvl2pPr>
            <a:lvl3pPr>
              <a:buFont typeface="Wingdings" pitchFamily="2" charset="2"/>
              <a:buNone/>
              <a:defRPr sz="800">
                <a:latin typeface="Microsoft YaHei" pitchFamily="34" charset="-122"/>
                <a:ea typeface="Microsoft YaHei" pitchFamily="34" charset="-122"/>
              </a:defRPr>
            </a:lvl3pPr>
            <a:lvl4pPr>
              <a:defRPr>
                <a:latin typeface="Microsoft YaHei" pitchFamily="34" charset="-122"/>
                <a:ea typeface="Microsoft YaHei" pitchFamily="34" charset="-122"/>
              </a:defRPr>
            </a:lvl4pPr>
            <a:lvl5pPr>
              <a:defRPr>
                <a:latin typeface="Microsoft YaHei" pitchFamily="34" charset="-122"/>
                <a:ea typeface="Microsoft YaHei" pitchFamily="34" charset="-122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style1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438400" y="76200"/>
            <a:ext cx="4724400" cy="609600"/>
          </a:xfrm>
        </p:spPr>
        <p:txBody>
          <a:bodyPr anchor="b"/>
          <a:lstStyle>
            <a:lvl1pPr algn="l">
              <a:lnSpc>
                <a:spcPct val="100000"/>
              </a:lnSpc>
              <a:buNone/>
              <a:defRPr sz="1200" b="1">
                <a:latin typeface="Microsoft YaHei" pitchFamily="34" charset="-122"/>
                <a:ea typeface="Microsoft YaHei" pitchFamily="34" charset="-122"/>
                <a:cs typeface="Microsoft Tai Le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3446679" cy="4191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3705758" y="838199"/>
            <a:ext cx="3457041" cy="4191369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38400" y="76200"/>
            <a:ext cx="4724400" cy="609600"/>
          </a:xfrm>
        </p:spPr>
        <p:txBody>
          <a:bodyPr anchor="b"/>
          <a:lstStyle>
            <a:lvl1pPr>
              <a:buNone/>
              <a:defRPr sz="1200" b="1"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  <a:prstGeom prst="rect">
            <a:avLst/>
          </a:prstGeom>
        </p:spPr>
        <p:txBody>
          <a:bodyPr vert="horz" lIns="77578" tIns="38789" rIns="77578" bIns="38789" anchor="b" anchorCtr="0">
            <a:normAutofit/>
          </a:bodyPr>
          <a:lstStyle/>
          <a:p>
            <a:pPr lvl="0" eaLnBrk="1" latinLnBrk="0" hangingPunct="1"/>
            <a:r>
              <a:rPr lang="en-US" dirty="0" smtClean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7010400" cy="4419600"/>
          </a:xfrm>
          <a:prstGeom prst="rect">
            <a:avLst/>
          </a:prstGeom>
        </p:spPr>
        <p:txBody>
          <a:bodyPr vert="horz" lIns="77578" tIns="38789" rIns="77578" bIns="38789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152400" y="5334000"/>
            <a:ext cx="7010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77578" tIns="38789" rIns="77578" bIns="38789" anchor="t" compatLnSpc="1"/>
          <a:lstStyle/>
          <a:p>
            <a:endParaRPr kumimoji="0"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62200" y="0"/>
            <a:ext cx="0" cy="685800"/>
          </a:xfrm>
          <a:prstGeom prst="line">
            <a:avLst/>
          </a:prstGeom>
          <a:ln w="15875" cap="sq" cmpd="thickThin">
            <a:gradFill flip="none" rotWithShape="1">
              <a:gsLst>
                <a:gs pos="0">
                  <a:srgbClr val="00B0F0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6705600" y="5105400"/>
            <a:ext cx="457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err="1" smtClean="0"/>
              <a:t>H.Zhao</a:t>
            </a:r>
            <a:endParaRPr lang="en-US" sz="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</p:sldLayoutIdLst>
  <p:txStyles>
    <p:titleStyle>
      <a:lvl1pPr marL="0" marR="0" indent="0" algn="r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sz="1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2733" indent="-232733" algn="l" rtl="0" eaLnBrk="1" latinLnBrk="0" hangingPunct="1">
        <a:spcBef>
          <a:spcPts val="509"/>
        </a:spcBef>
        <a:buClr>
          <a:schemeClr val="accent1"/>
        </a:buClr>
        <a:buSzPct val="76000"/>
        <a:buFont typeface="Wingdings 3"/>
        <a:buChar char="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65466" indent="-232733" algn="l" rtl="0" eaLnBrk="1" latinLnBrk="0" hangingPunct="1">
        <a:spcBef>
          <a:spcPts val="424"/>
        </a:spcBef>
        <a:buClr>
          <a:schemeClr val="accent2"/>
        </a:buClr>
        <a:buSzPct val="76000"/>
        <a:buFont typeface="Wingdings 3"/>
        <a:buChar char=""/>
        <a:defRPr kumimoji="0"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98199" indent="-193944" algn="l" rtl="0" eaLnBrk="1" latinLnBrk="0" hangingPunct="1">
        <a:spcBef>
          <a:spcPts val="424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30932" indent="-193944" algn="l" rtl="0" eaLnBrk="1" latinLnBrk="0" hangingPunct="1">
        <a:spcBef>
          <a:spcPts val="339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63665" indent="-193944" algn="l" rtl="0" eaLnBrk="1" latinLnBrk="0" hangingPunct="1">
        <a:spcBef>
          <a:spcPts val="255"/>
        </a:spcBef>
        <a:buClr>
          <a:schemeClr val="accent2"/>
        </a:buClr>
        <a:buSzPct val="70000"/>
        <a:buFont typeface="Wingdings"/>
        <a:buChar char=""/>
        <a:defRPr kumimoji="0"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396399" indent="-155155" algn="l" rtl="0" eaLnBrk="1" latinLnBrk="0" hangingPunct="1">
        <a:spcBef>
          <a:spcPts val="25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551554" indent="-155155" algn="l" rtl="0" eaLnBrk="1" latinLnBrk="0" hangingPunct="1">
        <a:spcBef>
          <a:spcPts val="25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706709" indent="-155155" algn="l" rtl="0" eaLnBrk="1" latinLnBrk="0" hangingPunct="1">
        <a:spcBef>
          <a:spcPts val="25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861865" indent="-155155" algn="l" rtl="0" eaLnBrk="1" latinLnBrk="0" hangingPunct="1">
        <a:spcBef>
          <a:spcPts val="255"/>
        </a:spcBef>
        <a:buClr>
          <a:srgbClr val="9FB8CD"/>
        </a:buClr>
        <a:buSzPct val="75000"/>
        <a:buFont typeface="Wingdings 3"/>
        <a:buChar char=""/>
        <a:defRPr kumimoji="0" lang="en-US" sz="10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878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7757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515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939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327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7152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1031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lideplayer.com/slide/4847315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zhaohc10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subconscious/p/5058741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~schapire/talks/picasso-minicourse.pdf" TargetMode="External"/><Relationship Id="rId2" Type="http://schemas.openxmlformats.org/officeDocument/2006/relationships/hyperlink" Target="http://gerardnico.com/wiki/data_mining/overfit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cikit-learn.org/stable/tutorial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scikit-learn.org/stable/tutorial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nirvacana.com/thoughts/becoming-a-data-scientist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3ansictanv2wj.cloudfront.net/mi-landscape-2.0-r9_update-f2048bd678f522066e294ba8233b6615.jpg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/home/info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An introduction to</a:t>
            </a:r>
            <a:br>
              <a:rPr lang="en-US" sz="2800" dirty="0" smtClean="0"/>
            </a:br>
            <a:r>
              <a:rPr lang="en-US" sz="2800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Huichao</a:t>
            </a:r>
            <a:r>
              <a:rPr lang="en-US" dirty="0" smtClean="0"/>
              <a:t> Zhao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Kilian</a:t>
            </a:r>
            <a:r>
              <a:rPr lang="en-US" b="1" dirty="0" smtClean="0"/>
              <a:t> </a:t>
            </a:r>
            <a:r>
              <a:rPr lang="en-US" b="1" dirty="0" smtClean="0"/>
              <a:t>Weinberger,2014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3276600" cy="146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Kilian</a:t>
            </a:r>
            <a:r>
              <a:rPr lang="en-US" b="1" dirty="0" smtClean="0"/>
              <a:t> Weinberger,2014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3276600" cy="146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286000"/>
            <a:ext cx="3352800" cy="107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Kilian</a:t>
            </a:r>
            <a:r>
              <a:rPr lang="en-US" b="1" dirty="0" smtClean="0"/>
              <a:t> </a:t>
            </a:r>
            <a:r>
              <a:rPr lang="en-US" b="1" dirty="0" smtClean="0"/>
              <a:t>Weinberger,2014</a:t>
            </a: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3276600" cy="146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286000"/>
            <a:ext cx="3352800" cy="107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3352800"/>
            <a:ext cx="3962400" cy="161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400" b="1" dirty="0" smtClean="0"/>
              <a:t>Machine Learning: What?</a:t>
            </a:r>
          </a:p>
          <a:p>
            <a:pPr lvl="1"/>
            <a:r>
              <a:rPr lang="en-US" sz="1400" b="1" dirty="0" smtClean="0"/>
              <a:t>Multidisciplinary field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http://slideplayer.com/slide/4847315/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551760"/>
            <a:ext cx="5486400" cy="348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400" b="1" dirty="0" smtClean="0"/>
              <a:t>Machine Learning: What?</a:t>
            </a:r>
          </a:p>
          <a:p>
            <a:r>
              <a:rPr lang="en-US" sz="1400" b="1" dirty="0" smtClean="0"/>
              <a:t>Machine Learning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Statistical Inference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Pattern Recognition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Data Mining</a:t>
            </a:r>
          </a:p>
          <a:p>
            <a:pPr lvl="1"/>
            <a:r>
              <a:rPr lang="en-US" sz="1400" dirty="0" smtClean="0"/>
              <a:t>Fuzzy concepts, large intersection…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</a:t>
            </a:r>
            <a:r>
              <a:rPr lang="en-US" b="1" dirty="0" smtClean="0"/>
              <a:t>Paiva,2013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400" b="1" dirty="0" smtClean="0"/>
              <a:t>Machine Learning: What?</a:t>
            </a:r>
          </a:p>
          <a:p>
            <a:r>
              <a:rPr lang="en-US" sz="1400" b="1" dirty="0" smtClean="0"/>
              <a:t>Machine Learning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Statistical Inference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Pattern Recognition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Data Mining</a:t>
            </a:r>
          </a:p>
          <a:p>
            <a:pPr lvl="1"/>
            <a:r>
              <a:rPr lang="en-US" sz="1400" dirty="0" smtClean="0"/>
              <a:t>Fuzzy concepts, large intersection…</a:t>
            </a:r>
          </a:p>
          <a:p>
            <a:r>
              <a:rPr lang="en-US" sz="1400" b="1" dirty="0" smtClean="0"/>
              <a:t>Perspective 1</a:t>
            </a:r>
          </a:p>
          <a:p>
            <a:pPr lvl="1"/>
            <a:r>
              <a:rPr lang="en-US" sz="1400" dirty="0" smtClean="0"/>
              <a:t>– Some argue they are just </a:t>
            </a:r>
            <a:r>
              <a:rPr lang="en-US" sz="1400" b="1" dirty="0" smtClean="0"/>
              <a:t>different words and notation for the same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</a:t>
            </a:r>
            <a:r>
              <a:rPr lang="en-US" b="1" dirty="0" smtClean="0"/>
              <a:t>Paiva,2013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400" b="1" dirty="0" smtClean="0"/>
              <a:t>Machine Learning: What?</a:t>
            </a:r>
          </a:p>
          <a:p>
            <a:r>
              <a:rPr lang="en-US" sz="1400" b="1" dirty="0" smtClean="0"/>
              <a:t>Machine Learning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Statistical Inference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Pattern Recognition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Data Mining</a:t>
            </a:r>
          </a:p>
          <a:p>
            <a:pPr lvl="1"/>
            <a:r>
              <a:rPr lang="en-US" sz="1400" dirty="0" smtClean="0"/>
              <a:t>Fuzzy concepts, large intersection…</a:t>
            </a:r>
          </a:p>
          <a:p>
            <a:r>
              <a:rPr lang="en-US" sz="1400" b="1" dirty="0" smtClean="0"/>
              <a:t>Perspective 1</a:t>
            </a:r>
          </a:p>
          <a:p>
            <a:pPr lvl="1"/>
            <a:r>
              <a:rPr lang="en-US" sz="1400" dirty="0" smtClean="0"/>
              <a:t>– Some argue they are just </a:t>
            </a:r>
            <a:r>
              <a:rPr lang="en-US" sz="1400" b="1" dirty="0" smtClean="0"/>
              <a:t>different words and notation for the same things</a:t>
            </a:r>
          </a:p>
          <a:p>
            <a:r>
              <a:rPr lang="en-US" sz="1400" b="1" dirty="0" smtClean="0"/>
              <a:t>Perspective 2</a:t>
            </a:r>
          </a:p>
          <a:p>
            <a:pPr lvl="1"/>
            <a:r>
              <a:rPr lang="en-US" sz="1400" dirty="0" smtClean="0"/>
              <a:t>– Others argue there are </a:t>
            </a:r>
            <a:r>
              <a:rPr lang="en-US" sz="1400" b="1" dirty="0" smtClean="0"/>
              <a:t>many similarities between all of them </a:t>
            </a:r>
            <a:r>
              <a:rPr lang="en-US" sz="1400" dirty="0" smtClean="0"/>
              <a:t>but also </a:t>
            </a:r>
            <a:r>
              <a:rPr lang="en-US" sz="1400" b="1" dirty="0" smtClean="0"/>
              <a:t>some differences</a:t>
            </a:r>
          </a:p>
          <a:p>
            <a:pPr lvl="2"/>
            <a:r>
              <a:rPr lang="en-US" sz="1400" dirty="0" smtClean="0"/>
              <a:t> All pertain to </a:t>
            </a:r>
            <a:r>
              <a:rPr lang="en-US" sz="1400" b="1" dirty="0" smtClean="0"/>
              <a:t>drawing conclusions from data</a:t>
            </a:r>
          </a:p>
          <a:p>
            <a:pPr lvl="2"/>
            <a:r>
              <a:rPr lang="en-US" sz="1400" dirty="0" smtClean="0"/>
              <a:t> Some </a:t>
            </a:r>
            <a:r>
              <a:rPr lang="en-US" sz="1400" b="1" dirty="0" smtClean="0"/>
              <a:t>differences in employed techniques or goals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Paiva,2013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Machine Learning: What?</a:t>
            </a:r>
          </a:p>
          <a:p>
            <a:pPr lvl="1"/>
            <a:r>
              <a:rPr lang="en-US" sz="1400" dirty="0" smtClean="0"/>
              <a:t> Perspective 1: </a:t>
            </a:r>
            <a:r>
              <a:rPr lang="en-US" sz="1400" b="1" dirty="0" smtClean="0"/>
              <a:t>same concepts evolving in different scientific traditions</a:t>
            </a:r>
          </a:p>
          <a:p>
            <a:pPr lvl="1"/>
            <a:endParaRPr lang="en-US" sz="1200" b="1" dirty="0" smtClean="0"/>
          </a:p>
          <a:p>
            <a:pPr lvl="1"/>
            <a:endParaRPr lang="en-US" sz="1200" b="1" dirty="0" smtClean="0"/>
          </a:p>
          <a:p>
            <a:pPr lvl="1"/>
            <a:endParaRPr lang="en-US" sz="12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Statistical Inference (SI): </a:t>
            </a:r>
            <a:r>
              <a:rPr lang="en-US" sz="1200" dirty="0" smtClean="0">
                <a:solidFill>
                  <a:schemeClr val="tx1"/>
                </a:solidFill>
              </a:rPr>
              <a:t>field of Applied Mathematics</a:t>
            </a:r>
          </a:p>
          <a:p>
            <a:pPr lvl="1">
              <a:buFont typeface="Wingdings" pitchFamily="2" charset="2"/>
              <a:buChar char="§"/>
            </a:pPr>
            <a:endParaRPr lang="en-US" sz="12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Machine Learning (ML): </a:t>
            </a:r>
            <a:r>
              <a:rPr lang="en-US" sz="1200" dirty="0" smtClean="0">
                <a:solidFill>
                  <a:schemeClr val="tx1"/>
                </a:solidFill>
              </a:rPr>
              <a:t>field of AI</a:t>
            </a:r>
          </a:p>
          <a:p>
            <a:pPr lvl="1">
              <a:buFont typeface="Wingdings" pitchFamily="2" charset="2"/>
              <a:buChar char="§"/>
            </a:pPr>
            <a:endParaRPr lang="en-US" sz="12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Pattern Recognition (PR): </a:t>
            </a:r>
            <a:r>
              <a:rPr lang="en-US" sz="1200" dirty="0" smtClean="0">
                <a:solidFill>
                  <a:schemeClr val="tx1"/>
                </a:solidFill>
              </a:rPr>
              <a:t>branch of Computer Science focused on perception problems (image processing, speech recognition, etc.)</a:t>
            </a:r>
          </a:p>
          <a:p>
            <a:pPr lvl="1">
              <a:buFont typeface="Wingdings" pitchFamily="2" charset="2"/>
              <a:buChar char="§"/>
            </a:pPr>
            <a:endParaRPr lang="en-US" sz="1200" dirty="0" smtClean="0"/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Data Mining (DM): </a:t>
            </a:r>
            <a:r>
              <a:rPr lang="en-US" sz="1200" dirty="0" smtClean="0">
                <a:solidFill>
                  <a:schemeClr val="tx1"/>
                </a:solidFill>
              </a:rPr>
              <a:t>field of Database Engineering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Paiva,2013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Machine Learning: What?</a:t>
            </a:r>
          </a:p>
          <a:p>
            <a:pPr lvl="1"/>
            <a:r>
              <a:rPr lang="en-US" sz="1400" dirty="0" smtClean="0"/>
              <a:t>– Perspective 2: </a:t>
            </a:r>
            <a:r>
              <a:rPr lang="en-US" sz="1400" b="1" dirty="0" smtClean="0"/>
              <a:t>slight conceptual differences</a:t>
            </a:r>
          </a:p>
          <a:p>
            <a:pPr lvl="1">
              <a:buNone/>
            </a:pPr>
            <a:endParaRPr lang="en-US" sz="1200" b="1" dirty="0" smtClean="0"/>
          </a:p>
          <a:p>
            <a:pPr lvl="1">
              <a:buNone/>
            </a:pPr>
            <a:endParaRPr lang="en-US" sz="12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Statistical</a:t>
            </a:r>
            <a:r>
              <a:rPr lang="en-US" sz="1200" dirty="0" smtClean="0"/>
              <a:t> </a:t>
            </a:r>
            <a:r>
              <a:rPr lang="en-US" sz="1200" b="1" dirty="0" smtClean="0"/>
              <a:t>Inference (SI): </a:t>
            </a:r>
            <a:r>
              <a:rPr lang="en-US" sz="1200" dirty="0" smtClean="0">
                <a:solidFill>
                  <a:schemeClr val="tx1"/>
                </a:solidFill>
              </a:rPr>
              <a:t>: inference based on probabilistic models built on data. Located at the intersection of Mathematics and Artificial Intelligence (AI),  Machine learning uses the theory of statistics in building mathematical models </a:t>
            </a:r>
          </a:p>
          <a:p>
            <a:pPr lvl="1">
              <a:buFont typeface="Wingdings" pitchFamily="2" charset="2"/>
              <a:buChar char="§"/>
            </a:pPr>
            <a:endParaRPr lang="en-US" sz="12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Machine</a:t>
            </a:r>
            <a:r>
              <a:rPr lang="en-US" sz="1200" dirty="0" smtClean="0"/>
              <a:t> </a:t>
            </a:r>
            <a:r>
              <a:rPr lang="en-US" sz="1200" b="1" dirty="0" smtClean="0"/>
              <a:t>Learning (ML)</a:t>
            </a:r>
            <a:r>
              <a:rPr lang="en-US" sz="1200" dirty="0" smtClean="0"/>
              <a:t>: </a:t>
            </a:r>
            <a:r>
              <a:rPr lang="en-US" sz="1200" dirty="0" smtClean="0">
                <a:solidFill>
                  <a:schemeClr val="tx1"/>
                </a:solidFill>
              </a:rPr>
              <a:t>methods tend to be more heuristic in nature, creation of </a:t>
            </a:r>
            <a:r>
              <a:rPr lang="en-US" altLang="zh-CN" sz="1200" dirty="0" smtClean="0">
                <a:solidFill>
                  <a:schemeClr val="tx1"/>
                </a:solidFill>
              </a:rPr>
              <a:t>a </a:t>
            </a:r>
            <a:r>
              <a:rPr lang="en-US" sz="1200" dirty="0" smtClean="0">
                <a:solidFill>
                  <a:schemeClr val="tx1"/>
                </a:solidFill>
              </a:rPr>
              <a:t>model that uses training data or past experience </a:t>
            </a:r>
          </a:p>
          <a:p>
            <a:pPr lvl="1">
              <a:buFont typeface="Wingdings" pitchFamily="2" charset="2"/>
              <a:buChar char="§"/>
            </a:pPr>
            <a:endParaRPr lang="en-US" sz="12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Pattern Recognition (PR):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most authors defend it is the same thing as machine learning</a:t>
            </a:r>
          </a:p>
          <a:p>
            <a:pPr lvl="1">
              <a:buFont typeface="Wingdings" pitchFamily="2" charset="2"/>
              <a:buChar char="§"/>
            </a:pPr>
            <a:endParaRPr lang="en-US" sz="12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200" b="1" dirty="0" smtClean="0"/>
              <a:t>Data</a:t>
            </a:r>
            <a:r>
              <a:rPr lang="en-US" sz="1200" dirty="0" smtClean="0"/>
              <a:t> </a:t>
            </a:r>
            <a:r>
              <a:rPr lang="en-US" sz="1200" b="1" dirty="0" smtClean="0"/>
              <a:t>Mining (DM)</a:t>
            </a:r>
            <a:r>
              <a:rPr lang="en-US" sz="1200" dirty="0" smtClean="0"/>
              <a:t>: </a:t>
            </a:r>
            <a:r>
              <a:rPr lang="en-US" sz="1200" dirty="0" smtClean="0">
                <a:solidFill>
                  <a:schemeClr val="tx1"/>
                </a:solidFill>
              </a:rPr>
              <a:t>applied machine learning. Involves issues such as data pre-processing, data cleaning, transformation, integration or visualization. Involves machine learning, plus computer science and database systems.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</a:t>
            </a:r>
            <a:r>
              <a:rPr lang="en-US" b="1" dirty="0" smtClean="0"/>
              <a:t>Paiva,2013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400" b="1" dirty="0" smtClean="0"/>
              <a:t>Machine Learning: What?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1447800"/>
            <a:ext cx="6553200" cy="2819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 smtClean="0">
                <a:latin typeface="Microsoft YaHei" pitchFamily="34" charset="-122"/>
                <a:ea typeface="Microsoft YaHei" pitchFamily="34" charset="-122"/>
              </a:rPr>
              <a:t>In this Course:</a:t>
            </a:r>
          </a:p>
          <a:p>
            <a:pPr algn="just"/>
            <a:endParaRPr lang="en-US" sz="1600" dirty="0" smtClean="0"/>
          </a:p>
          <a:p>
            <a:r>
              <a:rPr lang="en-US" sz="1600" dirty="0" smtClean="0"/>
              <a:t>We care about </a:t>
            </a:r>
            <a:r>
              <a:rPr lang="en-US" sz="1600" b="1" dirty="0" smtClean="0"/>
              <a:t>all methodologies that allow us to extract</a:t>
            </a:r>
          </a:p>
          <a:p>
            <a:r>
              <a:rPr lang="en-US" sz="1600" b="1" dirty="0" smtClean="0"/>
              <a:t>information from data, regardless of the employed</a:t>
            </a:r>
          </a:p>
          <a:p>
            <a:r>
              <a:rPr lang="en-US" sz="1600" dirty="0" smtClean="0"/>
              <a:t>terms.</a:t>
            </a:r>
          </a:p>
          <a:p>
            <a:endParaRPr lang="en-US" sz="1600" dirty="0" smtClean="0"/>
          </a:p>
          <a:p>
            <a:r>
              <a:rPr lang="en-US" sz="1600" dirty="0" smtClean="0"/>
              <a:t>So, here, </a:t>
            </a:r>
            <a:r>
              <a:rPr lang="en-US" sz="1600" b="1" dirty="0" smtClean="0"/>
              <a:t>ML, PR, SI and DM are all the same thing.</a:t>
            </a:r>
          </a:p>
          <a:p>
            <a:endParaRPr lang="en-US" sz="1600" b="1" dirty="0" smtClean="0"/>
          </a:p>
          <a:p>
            <a:r>
              <a:rPr lang="en-US" sz="1600" dirty="0" smtClean="0"/>
              <a:t>However… Differences of terminology and notation may</a:t>
            </a:r>
          </a:p>
          <a:p>
            <a:r>
              <a:rPr lang="en-US" sz="1600" b="1" dirty="0" smtClean="0"/>
              <a:t>obscure the underlying similarities…</a:t>
            </a:r>
            <a:endParaRPr lang="en-US" sz="16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Current:</a:t>
            </a:r>
            <a:r>
              <a:rPr lang="zh-CN" altLang="en-US" sz="1400" dirty="0" smtClean="0"/>
              <a:t>　</a:t>
            </a:r>
            <a:r>
              <a:rPr lang="en-US" altLang="zh-CN" sz="14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92D050"/>
                </a:solidFill>
              </a:rPr>
              <a:t>Sr. Software Engineer </a:t>
            </a:r>
            <a:r>
              <a:rPr lang="en-US" altLang="zh-CN" sz="1200" dirty="0" smtClean="0"/>
              <a:t>in </a:t>
            </a:r>
            <a:r>
              <a:rPr lang="en-US" altLang="zh-CN" sz="1200" dirty="0" err="1" smtClean="0"/>
              <a:t>FutureWei@IntelliProGroup</a:t>
            </a:r>
            <a:r>
              <a:rPr lang="en-US" altLang="zh-CN" sz="1200" dirty="0" smtClean="0"/>
              <a:t> </a:t>
            </a:r>
          </a:p>
          <a:p>
            <a:pPr>
              <a:buNone/>
            </a:pPr>
            <a:endParaRPr lang="en-US" sz="1400" dirty="0" smtClean="0"/>
          </a:p>
          <a:p>
            <a:r>
              <a:rPr lang="en-US" sz="1400" dirty="0" smtClean="0"/>
              <a:t>Previous: </a:t>
            </a:r>
          </a:p>
          <a:p>
            <a:pPr lvl="1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92D050"/>
                </a:solidFill>
              </a:rPr>
              <a:t>Big Data Engineer </a:t>
            </a:r>
            <a:r>
              <a:rPr lang="en-US" altLang="zh-CN" sz="1200" dirty="0" smtClean="0"/>
              <a:t>in </a:t>
            </a:r>
            <a:r>
              <a:rPr lang="en-US" altLang="zh-CN" sz="1200" dirty="0" err="1" smtClean="0"/>
              <a:t>MetiStream</a:t>
            </a:r>
            <a:r>
              <a:rPr lang="en-US" altLang="zh-CN" sz="1200" dirty="0" smtClean="0"/>
              <a:t> (2015)</a:t>
            </a:r>
          </a:p>
          <a:p>
            <a:pPr lvl="1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92D050"/>
                </a:solidFill>
              </a:rPr>
              <a:t>Software Engineer </a:t>
            </a:r>
            <a:r>
              <a:rPr lang="en-US" altLang="zh-CN" sz="1200" dirty="0" smtClean="0"/>
              <a:t>in </a:t>
            </a:r>
            <a:r>
              <a:rPr lang="en-US" altLang="zh-CN" sz="1200" dirty="0" err="1" smtClean="0"/>
              <a:t>QuantGroup</a:t>
            </a:r>
            <a:r>
              <a:rPr lang="en-US" altLang="zh-CN" sz="1200" dirty="0" smtClean="0"/>
              <a:t> (2014-2015)</a:t>
            </a:r>
          </a:p>
          <a:p>
            <a:pPr lvl="1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92D050"/>
                </a:solidFill>
              </a:rPr>
              <a:t>Algorithms R&amp;D Engineer  </a:t>
            </a:r>
            <a:r>
              <a:rPr lang="en-US" altLang="zh-CN" sz="1200" dirty="0" smtClean="0"/>
              <a:t>in Tokyo </a:t>
            </a:r>
            <a:r>
              <a:rPr lang="en-US" altLang="zh-CN" sz="1200" dirty="0" err="1" smtClean="0"/>
              <a:t>Keiso</a:t>
            </a:r>
            <a:r>
              <a:rPr lang="en-US" altLang="zh-CN" sz="1200" dirty="0" smtClean="0"/>
              <a:t> CO., LTD. ( 2010 – 2014)</a:t>
            </a:r>
          </a:p>
          <a:p>
            <a:pPr lvl="1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92D050"/>
                </a:solidFill>
              </a:rPr>
              <a:t>PhD </a:t>
            </a:r>
            <a:r>
              <a:rPr lang="en-US" altLang="zh-CN" sz="1200" dirty="0" smtClean="0"/>
              <a:t>in Control Science and Engineering </a:t>
            </a:r>
            <a:r>
              <a:rPr lang="en-US" altLang="zh-CN" sz="1200" dirty="0" err="1" smtClean="0"/>
              <a:t>Tsinghua</a:t>
            </a:r>
            <a:r>
              <a:rPr lang="en-US" altLang="zh-CN" sz="1200" dirty="0" smtClean="0"/>
              <a:t> University(2010-2015)</a:t>
            </a:r>
          </a:p>
          <a:p>
            <a:pPr lvl="1">
              <a:lnSpc>
                <a:spcPct val="150000"/>
              </a:lnSpc>
            </a:pPr>
            <a:endParaRPr lang="en-US" altLang="zh-CN" sz="1200" dirty="0" smtClean="0"/>
          </a:p>
          <a:p>
            <a:pPr marL="232733" lvl="1">
              <a:lnSpc>
                <a:spcPct val="150000"/>
              </a:lnSpc>
              <a:spcBef>
                <a:spcPts val="509"/>
              </a:spcBef>
              <a:buClr>
                <a:schemeClr val="accent1"/>
              </a:buClr>
            </a:pPr>
            <a:r>
              <a:rPr lang="en-US" altLang="zh-CN" sz="1400" dirty="0" smtClean="0">
                <a:solidFill>
                  <a:schemeClr val="tx1"/>
                </a:solidFill>
              </a:rPr>
              <a:t>Ping ME</a:t>
            </a:r>
            <a:endParaRPr lang="en-US" altLang="zh-CN" sz="1200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sz="1200" dirty="0" smtClean="0">
                <a:hlinkClick r:id="rId2"/>
              </a:rPr>
              <a:t>zhaohc10@gmail.com</a:t>
            </a:r>
            <a:r>
              <a:rPr lang="en-US" altLang="zh-CN" sz="1200" dirty="0" smtClean="0"/>
              <a:t>  </a:t>
            </a:r>
          </a:p>
          <a:p>
            <a:pPr lvl="1">
              <a:lnSpc>
                <a:spcPct val="150000"/>
              </a:lnSpc>
              <a:buNone/>
            </a:pPr>
            <a:endParaRPr lang="en-US" altLang="zh-CN" sz="12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Who am I 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22264"/>
            <a:ext cx="2076159" cy="196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 </a:t>
            </a:r>
            <a:r>
              <a:rPr lang="en-US" b="1" dirty="0" err="1" smtClean="0"/>
              <a:t>Longhow</a:t>
            </a:r>
            <a:r>
              <a:rPr lang="en-US" b="1" dirty="0" smtClean="0"/>
              <a:t> </a:t>
            </a:r>
            <a:r>
              <a:rPr lang="en-US" b="1" dirty="0" smtClean="0"/>
              <a:t>Lam,2012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WHY ML ? --Emerging Technology Hype Cycle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222" y="762001"/>
            <a:ext cx="608642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Powerful computing resources have become available </a:t>
            </a:r>
          </a:p>
          <a:p>
            <a:r>
              <a:rPr lang="en-US" dirty="0" smtClean="0"/>
              <a:t> Data is a commodity: more and different types of data have become available </a:t>
            </a:r>
          </a:p>
          <a:p>
            <a:r>
              <a:rPr lang="en-US" dirty="0" smtClean="0"/>
              <a:t> Rise of the “data scientist”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 </a:t>
            </a:r>
            <a:r>
              <a:rPr lang="en-US" dirty="0" err="1" smtClean="0"/>
              <a:t>Longhow</a:t>
            </a:r>
            <a:r>
              <a:rPr lang="en-US" dirty="0" smtClean="0"/>
              <a:t> Lam,2012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NOW 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0"/>
            <a:ext cx="6086475" cy="25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ML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 do?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55" y="723899"/>
            <a:ext cx="5655745" cy="422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800" b="1" dirty="0" smtClean="0"/>
              <a:t>Alice </a:t>
            </a:r>
            <a:r>
              <a:rPr lang="en-US" sz="800" b="1" dirty="0" smtClean="0"/>
              <a:t>Zheng,2015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Predict amongst a discrete set of classes</a:t>
            </a:r>
            <a:endParaRPr lang="en-US" dirty="0"/>
          </a:p>
        </p:txBody>
      </p:sp>
      <p:pic>
        <p:nvPicPr>
          <p:cNvPr id="6" name="Picture 5" descr="Screen Shot 2015-02-17 at 8.05.4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5984314" cy="3037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4038600"/>
            <a:ext cx="1217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useo Sans 300"/>
                <a:cs typeface="Museo Sans 300"/>
              </a:rPr>
              <a:t>Input</a:t>
            </a:r>
            <a:endParaRPr lang="en-US" sz="3200" b="1" dirty="0" smtClean="0"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4038600"/>
            <a:ext cx="1572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useo Sans 300"/>
                <a:cs typeface="Museo Sans 300"/>
              </a:rPr>
              <a:t>Output</a:t>
            </a:r>
            <a:endParaRPr lang="en-US" sz="3200" dirty="0">
              <a:latin typeface="Museo Sans 300"/>
              <a:cs typeface="Museo Sans 3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Stock market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700" b="1" dirty="0" smtClean="0"/>
              <a:t>Alice Zheng,2015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br>
              <a:rPr lang="en-US" dirty="0" smtClean="0"/>
            </a:br>
            <a:r>
              <a:rPr lang="en-US" dirty="0" smtClean="0"/>
              <a:t>	Predict real/numeric values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6600379" cy="282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Friend recommendations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700" b="1" dirty="0" smtClean="0"/>
              <a:t>Alice Zheng,2015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Playlist recommendations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6278401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Paiva,2013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ML ? --The learning process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7239000" cy="424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Samples</a:t>
            </a:r>
          </a:p>
          <a:p>
            <a:pPr lvl="1"/>
            <a:r>
              <a:rPr lang="en-US" sz="1100" dirty="0" smtClean="0"/>
              <a:t>A sample is an item to process. It can be </a:t>
            </a:r>
            <a:r>
              <a:rPr lang="en-US" sz="1100" b="1" dirty="0" smtClean="0"/>
              <a:t>a </a:t>
            </a:r>
            <a:r>
              <a:rPr lang="en-US" sz="1100" b="1" dirty="0" smtClean="0">
                <a:solidFill>
                  <a:srgbClr val="FF0000"/>
                </a:solidFill>
              </a:rPr>
              <a:t>document, a picture, a sound, a video, a row in database or CSV file</a:t>
            </a:r>
            <a:r>
              <a:rPr lang="en-US" sz="1100" dirty="0" smtClean="0"/>
              <a:t>, data types, sample size, online/offline.</a:t>
            </a:r>
          </a:p>
          <a:p>
            <a:r>
              <a:rPr lang="en-US" sz="1100" dirty="0" smtClean="0"/>
              <a:t>Features</a:t>
            </a:r>
          </a:p>
          <a:p>
            <a:pPr lvl="1"/>
            <a:r>
              <a:rPr lang="en-US" sz="1100" dirty="0" smtClean="0"/>
              <a:t>The number of features or </a:t>
            </a:r>
            <a:r>
              <a:rPr lang="en-US" sz="1100" b="1" dirty="0" smtClean="0">
                <a:solidFill>
                  <a:srgbClr val="FF0000"/>
                </a:solidFill>
              </a:rPr>
              <a:t>distinct traits </a:t>
            </a:r>
            <a:r>
              <a:rPr lang="en-US" sz="1100" dirty="0" smtClean="0"/>
              <a:t>that can be used to describe each item in a quantitative manner.</a:t>
            </a:r>
          </a:p>
          <a:p>
            <a:r>
              <a:rPr lang="en-US" sz="1100" dirty="0" smtClean="0"/>
              <a:t>Feature types</a:t>
            </a:r>
          </a:p>
          <a:p>
            <a:pPr lvl="1"/>
            <a:r>
              <a:rPr lang="en-US" sz="1100" b="1" dirty="0" smtClean="0">
                <a:solidFill>
                  <a:srgbClr val="FF0000"/>
                </a:solidFill>
              </a:rPr>
              <a:t>Numeric</a:t>
            </a:r>
            <a:r>
              <a:rPr lang="en-US" sz="1100" dirty="0" smtClean="0"/>
              <a:t>, continuous</a:t>
            </a:r>
          </a:p>
          <a:p>
            <a:pPr lvl="1"/>
            <a:r>
              <a:rPr lang="en-US" sz="1100" b="1" dirty="0" smtClean="0">
                <a:solidFill>
                  <a:srgbClr val="FF0000"/>
                </a:solidFill>
              </a:rPr>
              <a:t>Nominal</a:t>
            </a:r>
            <a:r>
              <a:rPr lang="en-US" sz="1100" dirty="0" smtClean="0"/>
              <a:t>, i.e., discrete categories</a:t>
            </a:r>
          </a:p>
          <a:p>
            <a:r>
              <a:rPr lang="en-US" sz="1100" dirty="0" smtClean="0"/>
              <a:t>Feature extraction</a:t>
            </a:r>
          </a:p>
          <a:p>
            <a:pPr lvl="1"/>
            <a:r>
              <a:rPr lang="en-US" sz="1100" dirty="0" smtClean="0"/>
              <a:t>Preparation of feature vector</a:t>
            </a:r>
          </a:p>
          <a:p>
            <a:pPr lvl="1"/>
            <a:r>
              <a:rPr lang="en-US" sz="1100" dirty="0" smtClean="0"/>
              <a:t>Transforms the data in the high-dimensional space to a space of fewer </a:t>
            </a:r>
            <a:r>
              <a:rPr lang="en-US" sz="1100" u="sng" dirty="0" smtClean="0"/>
              <a:t>dimensions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Labels (or outputs)</a:t>
            </a:r>
          </a:p>
          <a:p>
            <a:pPr lvl="1"/>
            <a:r>
              <a:rPr lang="en-US" sz="1100" dirty="0" smtClean="0"/>
              <a:t>Instances’ annotated values, e.g., classes or numeric values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Training set</a:t>
            </a:r>
          </a:p>
          <a:p>
            <a:pPr lvl="1"/>
            <a:r>
              <a:rPr lang="en-US" sz="1100" dirty="0" smtClean="0"/>
              <a:t> Set of examples </a:t>
            </a:r>
            <a:r>
              <a:rPr lang="en-US" sz="1100" b="1" dirty="0" smtClean="0">
                <a:solidFill>
                  <a:srgbClr val="FF0000"/>
                </a:solidFill>
              </a:rPr>
              <a:t>used to learn the model</a:t>
            </a:r>
            <a:r>
              <a:rPr lang="en-US" sz="1100" dirty="0" smtClean="0"/>
              <a:t>, i.e., to train the classifier, </a:t>
            </a:r>
            <a:r>
              <a:rPr lang="en-US" sz="1100" dirty="0" err="1" smtClean="0"/>
              <a:t>regressor</a:t>
            </a:r>
            <a:r>
              <a:rPr lang="en-US" sz="1100" dirty="0" smtClean="0"/>
              <a:t>, etc.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Test set</a:t>
            </a:r>
          </a:p>
          <a:p>
            <a:pPr lvl="1"/>
            <a:r>
              <a:rPr lang="en-US" sz="1100" dirty="0" smtClean="0"/>
              <a:t>Independent, </a:t>
            </a:r>
            <a:r>
              <a:rPr lang="en-US" sz="1100" b="1" dirty="0" smtClean="0">
                <a:solidFill>
                  <a:srgbClr val="FF0000"/>
                </a:solidFill>
              </a:rPr>
              <a:t>unseen, examples used to evaluate </a:t>
            </a:r>
            <a:r>
              <a:rPr lang="en-US" sz="1100" dirty="0" smtClean="0"/>
              <a:t>the learnt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Terminology / </a:t>
            </a:r>
            <a:r>
              <a:rPr lang="en-US" dirty="0" smtClean="0"/>
              <a:t>Basic Concepts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Alice Zheng,2015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Feature </a:t>
            </a:r>
            <a:r>
              <a:rPr lang="en-US" altLang="zh-CN" dirty="0" err="1" smtClean="0"/>
              <a:t>extanction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2590800" cy="207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Alice Zheng,2015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Feature </a:t>
            </a:r>
            <a:r>
              <a:rPr lang="en-US" altLang="zh-CN" dirty="0" err="1" smtClean="0"/>
              <a:t>extanction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2590800" cy="207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971800"/>
            <a:ext cx="30738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1400" b="1" dirty="0" smtClean="0"/>
              <a:t>Software Engineers</a:t>
            </a:r>
          </a:p>
          <a:p>
            <a:pPr>
              <a:buNone/>
            </a:pPr>
            <a:r>
              <a:rPr lang="en-US" sz="1400" b="1" dirty="0" smtClean="0"/>
              <a:t> </a:t>
            </a:r>
          </a:p>
          <a:p>
            <a:r>
              <a:rPr lang="en-US" sz="1400" b="1" dirty="0" smtClean="0"/>
              <a:t>Data Engineers / Scientist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ETL Developers 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Target Audience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Alice Zheng,2015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Feature </a:t>
            </a:r>
            <a:r>
              <a:rPr lang="en-US" altLang="zh-CN" dirty="0" err="1" smtClean="0"/>
              <a:t>extanction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2590800" cy="207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971800"/>
            <a:ext cx="30738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7369" y="1600200"/>
            <a:ext cx="313008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Generates a function that maps inputs to desired outputs.</a:t>
            </a:r>
          </a:p>
          <a:p>
            <a:pPr lvl="1"/>
            <a:r>
              <a:rPr lang="en-US" dirty="0" smtClean="0"/>
              <a:t>Probably, the most common paradigm</a:t>
            </a:r>
          </a:p>
          <a:p>
            <a:pPr lvl="1"/>
            <a:r>
              <a:rPr lang="en-US" dirty="0" smtClean="0"/>
              <a:t>More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Labeled data required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Requires human in the loop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Algorithms Grouped by Learning Style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Generates a function that maps inputs to desired outputs.</a:t>
            </a:r>
          </a:p>
          <a:p>
            <a:pPr lvl="1"/>
            <a:r>
              <a:rPr lang="en-US" dirty="0" smtClean="0"/>
              <a:t>Probably, the most common paradigm</a:t>
            </a:r>
          </a:p>
          <a:p>
            <a:pPr lvl="1"/>
            <a:r>
              <a:rPr lang="en-US" dirty="0" smtClean="0"/>
              <a:t>More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Labeled data required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Requires human in the loop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Less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need for a teacher, </a:t>
            </a:r>
            <a:r>
              <a:rPr lang="en-US" dirty="0" smtClean="0"/>
              <a:t>try to learn relationships automatically</a:t>
            </a:r>
          </a:p>
          <a:p>
            <a:pPr lvl="1"/>
            <a:r>
              <a:rPr lang="en-US" dirty="0" smtClean="0"/>
              <a:t>Automatically recognize patterns and organize the content 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Algorithms Grouped by Learning Style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Generates a function that maps inputs to desired outputs.</a:t>
            </a:r>
          </a:p>
          <a:p>
            <a:pPr lvl="1"/>
            <a:r>
              <a:rPr lang="en-US" dirty="0" smtClean="0"/>
              <a:t>Probably, the most common paradigm</a:t>
            </a:r>
          </a:p>
          <a:p>
            <a:pPr lvl="1"/>
            <a:r>
              <a:rPr lang="en-US" dirty="0" smtClean="0"/>
              <a:t>More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Labeled data required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Requires human in the loop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Less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need for a teacher, </a:t>
            </a:r>
            <a:r>
              <a:rPr lang="en-US" dirty="0" smtClean="0"/>
              <a:t>try to learn relationships automatically</a:t>
            </a:r>
          </a:p>
          <a:p>
            <a:pPr lvl="1"/>
            <a:r>
              <a:rPr lang="en-US" dirty="0" smtClean="0"/>
              <a:t>Automatically recognize patterns and organize the content 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Algorithms Grouped by Learning Style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0"/>
            <a:ext cx="3048000" cy="165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Generates a function that maps inputs to desired outputs.</a:t>
            </a:r>
          </a:p>
          <a:p>
            <a:pPr lvl="1"/>
            <a:r>
              <a:rPr lang="en-US" dirty="0" smtClean="0"/>
              <a:t>Probably, the most common paradigm</a:t>
            </a:r>
          </a:p>
          <a:p>
            <a:pPr lvl="1"/>
            <a:r>
              <a:rPr lang="en-US" dirty="0" smtClean="0"/>
              <a:t>More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Labeled data required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Requires human in the loop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Less accurate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need for a teacher, </a:t>
            </a:r>
            <a:r>
              <a:rPr lang="en-US" dirty="0" smtClean="0"/>
              <a:t>try to learn relationships automatically</a:t>
            </a:r>
          </a:p>
          <a:p>
            <a:pPr lvl="1"/>
            <a:r>
              <a:rPr lang="en-US" dirty="0" smtClean="0"/>
              <a:t>Automatically recognize patterns and organize the content 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Algorithms Grouped by Learning Style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743200"/>
            <a:ext cx="3048000" cy="20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0"/>
            <a:ext cx="3048000" cy="165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Terminology </a:t>
            </a:r>
            <a:br>
              <a:rPr lang="en-US" altLang="zh-CN" dirty="0" smtClean="0"/>
            </a:br>
            <a:r>
              <a:rPr lang="en-US" altLang="zh-CN" dirty="0" smtClean="0"/>
              <a:t>/ </a:t>
            </a:r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Algorithms Grouped by Learning Style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21158"/>
            <a:ext cx="7010400" cy="32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endParaRPr lang="en-US" sz="1400" dirty="0" smtClean="0"/>
          </a:p>
          <a:p>
            <a:r>
              <a:rPr lang="en-US" sz="1400" dirty="0" smtClean="0"/>
              <a:t>Learning=Improving with experience at some task</a:t>
            </a:r>
          </a:p>
          <a:p>
            <a:pPr lvl="1"/>
            <a:r>
              <a:rPr lang="en-US" sz="1400" dirty="0" smtClean="0"/>
              <a:t>Improve over task T,</a:t>
            </a:r>
          </a:p>
          <a:p>
            <a:pPr lvl="1"/>
            <a:r>
              <a:rPr lang="en-US" sz="1400" dirty="0" smtClean="0"/>
              <a:t>With respect to performance measure , P</a:t>
            </a:r>
          </a:p>
          <a:p>
            <a:pPr lvl="1"/>
            <a:r>
              <a:rPr lang="en-US" sz="1400" dirty="0" smtClean="0"/>
              <a:t>Based on experience, E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Spam Filtering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sz="1400" dirty="0" smtClean="0"/>
              <a:t>Learning=Improving with experience at some task</a:t>
            </a:r>
          </a:p>
          <a:p>
            <a:pPr lvl="1"/>
            <a:r>
              <a:rPr lang="en-US" sz="1400" dirty="0" smtClean="0"/>
              <a:t>Improve over task T,</a:t>
            </a:r>
          </a:p>
          <a:p>
            <a:pPr lvl="1"/>
            <a:r>
              <a:rPr lang="en-US" sz="1400" dirty="0" smtClean="0"/>
              <a:t>With respect to performance measure , P</a:t>
            </a:r>
          </a:p>
          <a:p>
            <a:pPr lvl="1"/>
            <a:r>
              <a:rPr lang="en-US" sz="1400" dirty="0" smtClean="0"/>
              <a:t>Based on experience, E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Spam Filtering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600200"/>
            <a:ext cx="244064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sz="1400" dirty="0" smtClean="0"/>
              <a:t>Learning=Improving with experience at some task</a:t>
            </a:r>
          </a:p>
          <a:p>
            <a:pPr lvl="1"/>
            <a:r>
              <a:rPr lang="en-US" sz="1400" dirty="0" smtClean="0"/>
              <a:t>Improve over task T,</a:t>
            </a:r>
          </a:p>
          <a:p>
            <a:pPr lvl="1"/>
            <a:r>
              <a:rPr lang="en-US" sz="1400" dirty="0" smtClean="0"/>
              <a:t>With respect to performance measure , P</a:t>
            </a:r>
          </a:p>
          <a:p>
            <a:pPr lvl="1"/>
            <a:r>
              <a:rPr lang="en-US" sz="1400" dirty="0" smtClean="0"/>
              <a:t>Based on experience, E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T:   Identify Spam Emails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P: </a:t>
            </a:r>
          </a:p>
          <a:p>
            <a:pPr marL="465466" lvl="2">
              <a:spcBef>
                <a:spcPts val="509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 --% of spam emails that were filtered;  </a:t>
            </a:r>
          </a:p>
          <a:p>
            <a:pPr marL="465466" lvl="2">
              <a:spcBef>
                <a:spcPts val="509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 --% of harm/(non-spam)emails that were incorrectly filtered-out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E: a database of emails that were labeled by users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</a:t>
            </a:r>
            <a:r>
              <a:rPr lang="en-US" b="1" dirty="0" smtClean="0"/>
              <a:t>Rokach,2004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Spam Filtering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1600"/>
            <a:ext cx="244064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200"/>
            <a:ext cx="5410200" cy="368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1400" dirty="0" smtClean="0"/>
          </a:p>
          <a:p>
            <a:r>
              <a:rPr lang="en-US" sz="1400" dirty="0" smtClean="0"/>
              <a:t>Familiarity with the probability theory. </a:t>
            </a:r>
          </a:p>
          <a:p>
            <a:r>
              <a:rPr lang="en-US" sz="1400" dirty="0" smtClean="0"/>
              <a:t>Familiarity with linear algebra </a:t>
            </a:r>
          </a:p>
          <a:p>
            <a:pPr>
              <a:buNone/>
            </a:pPr>
            <a:endParaRPr lang="en-US" sz="1400" dirty="0" smtClean="0"/>
          </a:p>
          <a:p>
            <a:r>
              <a:rPr lang="en-US" sz="1400" dirty="0" smtClean="0"/>
              <a:t>Basic familiarity with Linux or Unix </a:t>
            </a:r>
          </a:p>
          <a:p>
            <a:r>
              <a:rPr lang="en-US" sz="1400" dirty="0" smtClean="0"/>
              <a:t>Intermediate-level programming skills in either </a:t>
            </a:r>
            <a:r>
              <a:rPr lang="en-US" sz="1400" dirty="0" err="1" smtClean="0"/>
              <a:t>Scala</a:t>
            </a:r>
            <a:r>
              <a:rPr lang="en-US" sz="1400" dirty="0" smtClean="0"/>
              <a:t> or Python </a:t>
            </a:r>
          </a:p>
          <a:p>
            <a:endParaRPr lang="en-US" sz="1400" dirty="0" smtClean="0"/>
          </a:p>
          <a:p>
            <a:r>
              <a:rPr lang="en-US" sz="1400" dirty="0" smtClean="0"/>
              <a:t>No prior knowledge of </a:t>
            </a:r>
            <a:r>
              <a:rPr lang="en-US" sz="1400" b="1" dirty="0" smtClean="0">
                <a:solidFill>
                  <a:srgbClr val="92D050"/>
                </a:solidFill>
              </a:rPr>
              <a:t>Spark, </a:t>
            </a:r>
            <a:r>
              <a:rPr lang="en-US" sz="1400" b="1" dirty="0" err="1" smtClean="0">
                <a:solidFill>
                  <a:srgbClr val="92D050"/>
                </a:solidFill>
              </a:rPr>
              <a:t>Hadoop</a:t>
            </a:r>
            <a:r>
              <a:rPr lang="en-US" sz="1400" b="1" dirty="0" smtClean="0">
                <a:solidFill>
                  <a:srgbClr val="92D050"/>
                </a:solidFill>
              </a:rPr>
              <a:t>, </a:t>
            </a:r>
            <a:r>
              <a:rPr lang="en-US" sz="1400" b="1" dirty="0" err="1" smtClean="0">
                <a:solidFill>
                  <a:srgbClr val="92D050"/>
                </a:solidFill>
              </a:rPr>
              <a:t>Tensorflow</a:t>
            </a:r>
            <a:r>
              <a:rPr lang="en-US" sz="1400" b="1" dirty="0" smtClean="0">
                <a:solidFill>
                  <a:srgbClr val="92D050"/>
                </a:solidFill>
              </a:rPr>
              <a:t> </a:t>
            </a:r>
            <a:r>
              <a:rPr lang="en-US" sz="1400" dirty="0" smtClean="0"/>
              <a:t>or distributed programming concepts is required 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Course Prerequisites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6248400" cy="393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Linearly separable case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1981200" cy="183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Linearly separable case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838200"/>
            <a:ext cx="1828800" cy="197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914400"/>
            <a:ext cx="1981200" cy="183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Linearly separable case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838200"/>
            <a:ext cx="1828800" cy="197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914400"/>
            <a:ext cx="1981200" cy="183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819400"/>
            <a:ext cx="1905000" cy="219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Linearly separable case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838200"/>
            <a:ext cx="1828800" cy="197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914400"/>
            <a:ext cx="1981200" cy="183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819400"/>
            <a:ext cx="1905000" cy="219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2667000"/>
            <a:ext cx="1828800" cy="220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Generalization/ </a:t>
            </a:r>
            <a:r>
              <a:rPr lang="en-US" dirty="0" smtClean="0"/>
              <a:t>The Non-linearly separable case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38200"/>
            <a:ext cx="194130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990600"/>
            <a:ext cx="205982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041142"/>
            <a:ext cx="1752600" cy="180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2971800"/>
            <a:ext cx="1989233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2976516"/>
            <a:ext cx="19812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flow-chart-like tree structure</a:t>
            </a:r>
          </a:p>
          <a:p>
            <a:r>
              <a:rPr lang="en-US" dirty="0" smtClean="0"/>
              <a:t>Internal node denotes a test on an attribute</a:t>
            </a:r>
          </a:p>
          <a:p>
            <a:r>
              <a:rPr lang="en-US" dirty="0" smtClean="0"/>
              <a:t>Branch represents an outcome of the test</a:t>
            </a:r>
          </a:p>
          <a:p>
            <a:r>
              <a:rPr lang="en-US" dirty="0" smtClean="0"/>
              <a:t>Leaf notes represent class labels or class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05000"/>
            <a:ext cx="43529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Top Down Induction of Decision Trees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3021527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Top Down Induction of Decision Trees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3021527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838200"/>
            <a:ext cx="2590800" cy="178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Top Down Induction of Decision Trees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3021527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838200"/>
            <a:ext cx="2590800" cy="178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895600"/>
            <a:ext cx="268993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400" b="1" dirty="0" smtClean="0"/>
              <a:t>By end of day, participants will be comfortable with the following: 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Traditional CS </a:t>
            </a:r>
            <a:r>
              <a:rPr lang="en-US" sz="1400" dirty="0" err="1" smtClean="0"/>
              <a:t>vs</a:t>
            </a:r>
            <a:r>
              <a:rPr lang="en-US" sz="1400" dirty="0" smtClean="0"/>
              <a:t> machine learning</a:t>
            </a:r>
            <a:r>
              <a:rPr lang="en-US" sz="1400" b="1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Three basic processes in machine learning</a:t>
            </a:r>
            <a:endParaRPr lang="en-US" sz="1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1400" dirty="0" smtClean="0"/>
              <a:t>D</a:t>
            </a:r>
            <a:r>
              <a:rPr lang="en-US" sz="1400" dirty="0" smtClean="0"/>
              <a:t>ifference between supervised learning and unsupervised learning</a:t>
            </a:r>
            <a:endParaRPr lang="en-US" sz="1400" b="1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How evaluate the trained model</a:t>
            </a:r>
            <a:endParaRPr lang="en-US" sz="1400" b="1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What about neural network and deep learning (option)</a:t>
            </a:r>
            <a:endParaRPr lang="en-US" sz="1400" b="1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Success Criteria of this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Lior</a:t>
            </a:r>
            <a:r>
              <a:rPr lang="en-US" b="1" dirty="0" smtClean="0"/>
              <a:t> Rokach,2004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Which One ?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55721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379823"/>
            <a:ext cx="4953000" cy="3420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10^12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neurals</a:t>
            </a:r>
            <a:endParaRPr lang="en-US" altLang="zh-CN" dirty="0" smtClean="0"/>
          </a:p>
          <a:p>
            <a:r>
              <a:rPr lang="en-US" dirty="0" smtClean="0"/>
              <a:t>10^14 synapse</a:t>
            </a:r>
          </a:p>
          <a:p>
            <a:endParaRPr lang="en-US" dirty="0" smtClean="0"/>
          </a:p>
          <a:p>
            <a:r>
              <a:rPr lang="en-US" dirty="0" smtClean="0"/>
              <a:t>Receives signal on synapse</a:t>
            </a:r>
          </a:p>
          <a:p>
            <a:r>
              <a:rPr lang="en-US" dirty="0" smtClean="0"/>
              <a:t>When trigger send signal on axon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http://www.cnblogs.com/subconscious/p/5058741.html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133600"/>
            <a:ext cx="196426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ANN</a:t>
            </a:r>
            <a:endParaRPr lang="en-US" dirty="0"/>
          </a:p>
        </p:txBody>
      </p:sp>
      <p:pic>
        <p:nvPicPr>
          <p:cNvPr id="717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202" y="838201"/>
            <a:ext cx="692359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38200"/>
            <a:ext cx="6724860" cy="313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http://gerardnico.com/wiki/data_mining/overfitting</a:t>
            </a:r>
            <a:r>
              <a:rPr lang="en-US" dirty="0" smtClean="0"/>
              <a:t>    </a:t>
            </a:r>
            <a:r>
              <a:rPr lang="en-US" dirty="0" smtClean="0">
                <a:hlinkClick r:id="rId3"/>
              </a:rPr>
              <a:t>http://www.cs.princeton.edu/~schapire/talks/picasso-minicourse.pdf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8200"/>
            <a:ext cx="3874969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838200"/>
            <a:ext cx="25717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3581400"/>
            <a:ext cx="3505200" cy="140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200" b="1" dirty="0" smtClean="0"/>
              <a:t>Basic Definitions</a:t>
            </a:r>
          </a:p>
          <a:p>
            <a:pPr lvl="1"/>
            <a:r>
              <a:rPr lang="en-US" sz="1200" b="1" dirty="0" smtClean="0"/>
              <a:t>Training set</a:t>
            </a:r>
          </a:p>
          <a:p>
            <a:pPr>
              <a:buNone/>
            </a:pPr>
            <a:r>
              <a:rPr lang="en-US" sz="1200" dirty="0" smtClean="0"/>
              <a:t>  	Set of examples used to </a:t>
            </a:r>
            <a:r>
              <a:rPr lang="en-US" sz="1200" b="1" dirty="0" smtClean="0"/>
              <a:t>learn the model, i.e., to train </a:t>
            </a:r>
            <a:r>
              <a:rPr lang="en-US" sz="1200" dirty="0" smtClean="0"/>
              <a:t>the classifier, </a:t>
            </a:r>
            <a:r>
              <a:rPr lang="en-US" sz="1200" dirty="0" err="1" smtClean="0"/>
              <a:t>regressor</a:t>
            </a:r>
            <a:r>
              <a:rPr lang="en-US" sz="1200" dirty="0" smtClean="0"/>
              <a:t>, etc.</a:t>
            </a:r>
          </a:p>
          <a:p>
            <a:pPr lvl="1"/>
            <a:r>
              <a:rPr lang="en-US" sz="1200" b="1" dirty="0" smtClean="0"/>
              <a:t>Test set</a:t>
            </a:r>
          </a:p>
          <a:p>
            <a:pPr>
              <a:buNone/>
            </a:pPr>
            <a:r>
              <a:rPr lang="en-US" sz="1200" dirty="0" smtClean="0"/>
              <a:t>	Independent, </a:t>
            </a:r>
            <a:r>
              <a:rPr lang="en-US" sz="1200" b="1" dirty="0" smtClean="0"/>
              <a:t>unseen, examples used to evaluate the learnt model</a:t>
            </a:r>
          </a:p>
          <a:p>
            <a:pPr>
              <a:buNone/>
            </a:pPr>
            <a:endParaRPr lang="en-US" sz="1200" b="1" dirty="0" smtClean="0"/>
          </a:p>
          <a:p>
            <a:r>
              <a:rPr lang="en-US" sz="1200" b="1" dirty="0" smtClean="0"/>
              <a:t>Performance Metrics</a:t>
            </a:r>
          </a:p>
          <a:p>
            <a:pPr lvl="1"/>
            <a:r>
              <a:rPr lang="en-US" sz="1200" b="1" dirty="0" smtClean="0"/>
              <a:t>Classification</a:t>
            </a:r>
          </a:p>
          <a:p>
            <a:pPr lvl="2">
              <a:buNone/>
            </a:pPr>
            <a:r>
              <a:rPr lang="en-US" sz="1200" b="1" dirty="0" smtClean="0"/>
              <a:t>Confusion matrix, Class True Positive (TP) rate, </a:t>
            </a:r>
            <a:r>
              <a:rPr lang="en-US" sz="1200" dirty="0" smtClean="0"/>
              <a:t>Precision/Recall, F-measure</a:t>
            </a:r>
          </a:p>
          <a:p>
            <a:pPr lvl="1"/>
            <a:r>
              <a:rPr lang="en-US" sz="1200" b="1" dirty="0" smtClean="0"/>
              <a:t>Regression</a:t>
            </a:r>
          </a:p>
          <a:p>
            <a:pPr marL="517525" lvl="2" indent="-14288">
              <a:buNone/>
            </a:pPr>
            <a:r>
              <a:rPr lang="en-US" sz="1200" dirty="0" smtClean="0"/>
              <a:t>Root mean squared error, Mean Absolute Error, Pearson’s Correlation Coefficient(R), Coefficient of Determination(R2)</a:t>
            </a:r>
          </a:p>
          <a:p>
            <a:pPr lvl="1"/>
            <a:r>
              <a:rPr lang="en-US" sz="1200" b="1" dirty="0" smtClean="0"/>
              <a:t>Clustering</a:t>
            </a:r>
          </a:p>
          <a:p>
            <a:pPr marL="514350" lvl="2" indent="-11113">
              <a:buNone/>
            </a:pPr>
            <a:r>
              <a:rPr lang="en-US" sz="1200" dirty="0" smtClean="0"/>
              <a:t>If labels are available, compare created clusters with class labels; otherwise, expert evaluation</a:t>
            </a:r>
          </a:p>
          <a:p>
            <a:pPr lvl="1"/>
            <a:r>
              <a:rPr lang="en-US" sz="1200" b="1" dirty="0" smtClean="0"/>
              <a:t>Association</a:t>
            </a:r>
          </a:p>
          <a:p>
            <a:pPr lvl="2">
              <a:buNone/>
            </a:pPr>
            <a:r>
              <a:rPr lang="en-US" sz="1200" dirty="0" smtClean="0"/>
              <a:t>Expert evaluation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200" b="1" dirty="0" smtClean="0"/>
              <a:t>Evaluation Strategies</a:t>
            </a:r>
          </a:p>
          <a:p>
            <a:endParaRPr lang="en-US" sz="1200" b="1" dirty="0" smtClean="0"/>
          </a:p>
          <a:p>
            <a:pPr lvl="1"/>
            <a:r>
              <a:rPr lang="en-US" sz="1200" b="1" dirty="0" smtClean="0"/>
              <a:t>Training set (</a:t>
            </a:r>
            <a:r>
              <a:rPr lang="en-US" sz="1200" b="1" dirty="0" err="1" smtClean="0"/>
              <a:t>a.k.a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Resubstitution</a:t>
            </a:r>
            <a:r>
              <a:rPr lang="en-US" sz="1200" b="1" dirty="0" smtClean="0"/>
              <a:t> Validation)</a:t>
            </a:r>
          </a:p>
          <a:p>
            <a:pPr lvl="2"/>
            <a:r>
              <a:rPr lang="en-US" sz="1000" dirty="0" smtClean="0"/>
              <a:t>Evaluate model performance using some metric (see section Evaluation Metrics) resorting </a:t>
            </a:r>
            <a:r>
              <a:rPr lang="en-US" sz="1000" b="1" dirty="0" smtClean="0"/>
              <a:t>only to the training set</a:t>
            </a:r>
          </a:p>
          <a:p>
            <a:pPr lvl="2"/>
            <a:endParaRPr lang="en-US" sz="1000" b="1" dirty="0" smtClean="0"/>
          </a:p>
          <a:p>
            <a:pPr lvl="1"/>
            <a:r>
              <a:rPr lang="en-US" sz="1200" b="1" dirty="0" smtClean="0"/>
              <a:t>Train-Validate-Test (TVT)</a:t>
            </a:r>
          </a:p>
          <a:p>
            <a:pPr lvl="2"/>
            <a:r>
              <a:rPr lang="en-US" sz="1000" dirty="0" smtClean="0"/>
              <a:t>Training set: learn the model</a:t>
            </a:r>
          </a:p>
          <a:p>
            <a:pPr lvl="2"/>
            <a:r>
              <a:rPr lang="en-US" sz="1000" dirty="0" smtClean="0"/>
              <a:t>Validation set: used to evaluate parameter optimization, feature selection, compare models, etc.</a:t>
            </a:r>
          </a:p>
          <a:p>
            <a:pPr lvl="2"/>
            <a:r>
              <a:rPr lang="en-US" sz="1000" dirty="0" smtClean="0"/>
              <a:t>Test set: used to evaluate the final accuracy of the optimized model</a:t>
            </a:r>
          </a:p>
          <a:p>
            <a:pPr lvl="2"/>
            <a:endParaRPr lang="en-US" sz="1000" b="1" dirty="0" smtClean="0"/>
          </a:p>
          <a:p>
            <a:pPr lvl="1"/>
            <a:r>
              <a:rPr lang="en-US" sz="1200" b="1" dirty="0" smtClean="0"/>
              <a:t>K-fold Cross-Validation </a:t>
            </a:r>
            <a:r>
              <a:rPr lang="en-US" dirty="0" smtClean="0"/>
              <a:t>(Typically, </a:t>
            </a:r>
            <a:r>
              <a:rPr lang="en-US" b="1" i="1" dirty="0" smtClean="0"/>
              <a:t>k = 10)</a:t>
            </a:r>
          </a:p>
          <a:p>
            <a:pPr lvl="2"/>
            <a:r>
              <a:rPr lang="en-US" sz="1000" dirty="0" smtClean="0"/>
              <a:t>1. Randomly separate the entire set into a number of stratified k equal-size folds (partitions)</a:t>
            </a:r>
          </a:p>
          <a:p>
            <a:pPr lvl="2"/>
            <a:r>
              <a:rPr lang="en-US" sz="1000" dirty="0" smtClean="0"/>
              <a:t>2. Train using k-1folds, test using the remaining fold</a:t>
            </a:r>
          </a:p>
          <a:p>
            <a:pPr lvl="2"/>
            <a:r>
              <a:rPr lang="en-US" sz="1000" dirty="0" smtClean="0"/>
              <a:t>3. Repeat training and testing (step 2) k times, alternating each fold in the test set</a:t>
            </a:r>
          </a:p>
          <a:p>
            <a:pPr lvl="2"/>
            <a:r>
              <a:rPr lang="en-US" sz="1000" dirty="0" smtClean="0"/>
              <a:t>4. Repeat steps 1 to 3 a number of times (reshuffle and </a:t>
            </a:r>
            <a:r>
              <a:rPr lang="en-US" sz="1000" dirty="0" err="1" smtClean="0"/>
              <a:t>restratify</a:t>
            </a:r>
            <a:r>
              <a:rPr lang="en-US" sz="1000" dirty="0" smtClean="0"/>
              <a:t> data)</a:t>
            </a:r>
          </a:p>
          <a:p>
            <a:pPr lvl="2"/>
            <a:r>
              <a:rPr lang="en-US" sz="1000" dirty="0" smtClean="0"/>
              <a:t>5. Average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Evaluation Strategies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191000"/>
            <a:ext cx="2836069" cy="1127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Paiva,2013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Improve Strategies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707227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Rui</a:t>
            </a:r>
            <a:r>
              <a:rPr lang="en-US" b="1" dirty="0" smtClean="0"/>
              <a:t> Pedro Paiva,2013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Improve Strategies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251" y="1447800"/>
            <a:ext cx="713394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Thamarai</a:t>
            </a:r>
            <a:r>
              <a:rPr lang="en-US" b="1" dirty="0" smtClean="0"/>
              <a:t> </a:t>
            </a:r>
            <a:r>
              <a:rPr lang="en-US" b="1" dirty="0" smtClean="0"/>
              <a:t>Subramaniam,2010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ML Toy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Part of adoption ML Algorithms for </a:t>
            </a:r>
            <a:r>
              <a:rPr lang="en-US" dirty="0" smtClean="0">
                <a:solidFill>
                  <a:srgbClr val="FF0000"/>
                </a:solidFill>
              </a:rPr>
              <a:t>Spam Filtering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702685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400" b="1" dirty="0" smtClean="0"/>
              <a:t>Introduction</a:t>
            </a:r>
          </a:p>
          <a:p>
            <a:pPr lvl="1"/>
            <a:r>
              <a:rPr lang="en-US" sz="1400" dirty="0" smtClean="0"/>
              <a:t>Scope and Motivation</a:t>
            </a:r>
          </a:p>
          <a:p>
            <a:pPr lvl="2"/>
            <a:r>
              <a:rPr lang="en-US" sz="1400" dirty="0" smtClean="0"/>
              <a:t> Machine Learning: What, Why and How?</a:t>
            </a:r>
          </a:p>
          <a:p>
            <a:pPr lvl="1"/>
            <a:r>
              <a:rPr lang="en-US" sz="1400" dirty="0" smtClean="0"/>
              <a:t> Objectives of the Course</a:t>
            </a:r>
          </a:p>
          <a:p>
            <a:r>
              <a:rPr lang="en-US" altLang="zh-CN" sz="1400" b="1" dirty="0" smtClean="0"/>
              <a:t>Terminology  / </a:t>
            </a:r>
            <a:r>
              <a:rPr lang="en-US" sz="1400" b="1" dirty="0" smtClean="0"/>
              <a:t>Basic Concepts</a:t>
            </a:r>
          </a:p>
          <a:p>
            <a:r>
              <a:rPr lang="en-US" sz="1400" b="1" dirty="0" smtClean="0"/>
              <a:t>First ML Toy Example</a:t>
            </a:r>
          </a:p>
          <a:p>
            <a:pPr lvl="1"/>
            <a:r>
              <a:rPr lang="en-US" sz="1400" dirty="0" smtClean="0"/>
              <a:t>Support Vector Machine</a:t>
            </a:r>
          </a:p>
          <a:p>
            <a:pPr lvl="1"/>
            <a:r>
              <a:rPr lang="en-US" sz="1400" dirty="0" smtClean="0"/>
              <a:t>Decision tree </a:t>
            </a:r>
          </a:p>
          <a:p>
            <a:pPr lvl="1"/>
            <a:r>
              <a:rPr lang="en-US" sz="1400" dirty="0" smtClean="0"/>
              <a:t>Artificial Neural Network</a:t>
            </a:r>
          </a:p>
          <a:p>
            <a:pPr lvl="1"/>
            <a:r>
              <a:rPr lang="en-US" sz="1400" dirty="0" smtClean="0"/>
              <a:t>Model Evaluation &amp; Improvement 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400" b="1" dirty="0" smtClean="0">
                <a:solidFill>
                  <a:schemeClr val="tx1"/>
                </a:solidFill>
              </a:rPr>
              <a:t>How can I become a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D</a:t>
            </a:r>
            <a:r>
              <a:rPr lang="en-US" sz="1400" b="1" dirty="0" smtClean="0">
                <a:solidFill>
                  <a:schemeClr val="tx1"/>
                </a:solidFill>
              </a:rPr>
              <a:t>ata Scientist</a:t>
            </a:r>
          </a:p>
          <a:p>
            <a:r>
              <a:rPr lang="en-US" sz="1400" b="1" dirty="0" smtClean="0"/>
              <a:t>Appendix</a:t>
            </a:r>
          </a:p>
          <a:p>
            <a:pPr lvl="1"/>
            <a:r>
              <a:rPr lang="en-US" sz="1400" dirty="0" smtClean="0"/>
              <a:t>What about Deep Learning (option)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OUTLINE AND 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http://scikit-learn.org/stable/tutorial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BE </a:t>
            </a:r>
            <a:r>
              <a:rPr lang="en-US" altLang="zh-CN" dirty="0" err="1" smtClean="0"/>
              <a:t>MLer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ML Cheat sheet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38200"/>
            <a:ext cx="690671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http://scikit-learn.org/stable/tutorial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BE </a:t>
            </a:r>
            <a:r>
              <a:rPr lang="en-US" altLang="zh-CN" dirty="0" err="1" smtClean="0"/>
              <a:t>MLer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ML Cheat sheet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5334000" cy="398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Alexander Crépin,2016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become a </a:t>
            </a:r>
            <a:r>
              <a:rPr lang="en-US" altLang="zh-CN" dirty="0" smtClean="0"/>
              <a:t>D</a:t>
            </a:r>
            <a:r>
              <a:rPr lang="en-US" dirty="0" smtClean="0"/>
              <a:t>ata Scientist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T-shaped </a:t>
            </a:r>
            <a:r>
              <a:rPr lang="en-US" altLang="zh-CN" dirty="0" err="1" smtClean="0"/>
              <a:t>Skillset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31705"/>
            <a:ext cx="5424310" cy="3792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http://nirvacana.com/thoughts/becoming-a-data-scientist/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781" y="0"/>
            <a:ext cx="6189619" cy="503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https://d3ansictanv2wj.cloudfront.net/mi-landscape-2.0-r9_update-f2048bd678f522066e294ba8233b6615.jpg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become a </a:t>
            </a:r>
            <a:r>
              <a:rPr lang="en-US" altLang="zh-CN" dirty="0" smtClean="0"/>
              <a:t>D</a:t>
            </a:r>
            <a:r>
              <a:rPr lang="en-US" dirty="0" smtClean="0"/>
              <a:t>ata Scientist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MACHINE LEARNING LANDSCAPE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762000"/>
            <a:ext cx="5695950" cy="427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Stanford's machine learning course presented by Professor Andrew Ng.</a:t>
            </a:r>
          </a:p>
          <a:p>
            <a:pPr lvl="1"/>
            <a:r>
              <a:rPr lang="en-US" sz="1400" dirty="0" smtClean="0"/>
              <a:t>01 : Introduction, Regression Analysis and Gradient Descent</a:t>
            </a:r>
          </a:p>
          <a:p>
            <a:pPr lvl="1"/>
            <a:r>
              <a:rPr lang="en-US" sz="1400" dirty="0" smtClean="0"/>
              <a:t>02: Linear Regression with Multiple Variables</a:t>
            </a:r>
          </a:p>
          <a:p>
            <a:pPr lvl="1"/>
            <a:r>
              <a:rPr lang="en-US" sz="1400" dirty="0" smtClean="0"/>
              <a:t>03: Logistic Regression</a:t>
            </a:r>
          </a:p>
          <a:p>
            <a:pPr lvl="1"/>
            <a:r>
              <a:rPr lang="en-US" sz="1400" dirty="0" smtClean="0"/>
              <a:t>04: Regularization</a:t>
            </a:r>
          </a:p>
          <a:p>
            <a:pPr lvl="1"/>
            <a:r>
              <a:rPr lang="en-US" sz="1400" dirty="0" smtClean="0"/>
              <a:t>05: Neural Networks - Representation</a:t>
            </a:r>
          </a:p>
          <a:p>
            <a:pPr lvl="1"/>
            <a:r>
              <a:rPr lang="en-US" sz="1400" dirty="0" smtClean="0"/>
              <a:t>06: Neural Networks - Learning</a:t>
            </a:r>
          </a:p>
          <a:p>
            <a:pPr lvl="1"/>
            <a:r>
              <a:rPr lang="en-US" sz="1400" dirty="0" smtClean="0"/>
              <a:t>07: Support Vector Machines</a:t>
            </a:r>
          </a:p>
          <a:p>
            <a:pPr lvl="1"/>
            <a:r>
              <a:rPr lang="en-US" sz="1400" dirty="0" smtClean="0"/>
              <a:t>08: Clustering</a:t>
            </a:r>
          </a:p>
          <a:p>
            <a:pPr lvl="1"/>
            <a:r>
              <a:rPr lang="en-US" sz="1400" dirty="0" smtClean="0"/>
              <a:t>09: Advice for applying machine learning techniques ( </a:t>
            </a:r>
            <a:r>
              <a:rPr lang="en-US" sz="1400" dirty="0" err="1" smtClean="0"/>
              <a:t>Hadoop</a:t>
            </a:r>
            <a:r>
              <a:rPr lang="en-US" sz="1400" dirty="0" smtClean="0"/>
              <a:t>, Spark, </a:t>
            </a:r>
            <a:r>
              <a:rPr lang="en-US" sz="1400" dirty="0" err="1" smtClean="0"/>
              <a:t>Tensorflow</a:t>
            </a:r>
            <a:r>
              <a:rPr lang="en-US" sz="1400" dirty="0" smtClean="0"/>
              <a:t> )</a:t>
            </a:r>
          </a:p>
          <a:p>
            <a:pPr lvl="1"/>
            <a:r>
              <a:rPr lang="en-US" sz="1400" dirty="0" smtClean="0"/>
              <a:t>10: Machine Learning System Design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become a </a:t>
            </a:r>
            <a:r>
              <a:rPr lang="en-US" altLang="zh-CN" dirty="0" smtClean="0"/>
              <a:t>D</a:t>
            </a:r>
            <a:r>
              <a:rPr lang="en-US" dirty="0" smtClean="0"/>
              <a:t>ata Scientist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Materials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524000"/>
            <a:ext cx="1337301" cy="12983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https://www.coursera.org/learn/machine-learning/home/info</a:t>
            </a:r>
            <a:r>
              <a:rPr lang="en-US" dirty="0" smtClean="0">
                <a:hlinkClick r:id="rId3"/>
              </a:rPr>
              <a:t>#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Traditional CS </a:t>
            </a:r>
            <a:r>
              <a:rPr lang="en-US" sz="1400" dirty="0" err="1" smtClean="0"/>
              <a:t>vs</a:t>
            </a:r>
            <a:r>
              <a:rPr lang="en-US" sz="1400" dirty="0" smtClean="0"/>
              <a:t> machine learning</a:t>
            </a:r>
            <a:r>
              <a:rPr lang="en-US" sz="1400" b="1" dirty="0" smtClean="0"/>
              <a:t> </a:t>
            </a:r>
          </a:p>
          <a:p>
            <a:pPr lvl="1">
              <a:lnSpc>
                <a:spcPct val="150000"/>
              </a:lnSpc>
            </a:pPr>
            <a:endParaRPr lang="en-US" sz="1400" b="1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Three basic processes in machine learning</a:t>
            </a:r>
          </a:p>
          <a:p>
            <a:pPr lvl="1">
              <a:lnSpc>
                <a:spcPct val="150000"/>
              </a:lnSpc>
            </a:pPr>
            <a:endParaRPr lang="en-US" sz="1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1400" dirty="0" smtClean="0"/>
              <a:t>D</a:t>
            </a:r>
            <a:r>
              <a:rPr lang="en-US" sz="1400" dirty="0" smtClean="0"/>
              <a:t>ifference between supervised learning and unsupervised learning</a:t>
            </a:r>
          </a:p>
          <a:p>
            <a:pPr lvl="1">
              <a:lnSpc>
                <a:spcPct val="150000"/>
              </a:lnSpc>
            </a:pPr>
            <a:endParaRPr lang="en-US" sz="1400" b="1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How evaluate the trained model</a:t>
            </a:r>
          </a:p>
          <a:p>
            <a:pPr lvl="1">
              <a:lnSpc>
                <a:spcPct val="150000"/>
              </a:lnSpc>
            </a:pPr>
            <a:endParaRPr lang="en-US" sz="14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Success  Review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http://www.aburicomposites.com/wp-content/uploads/2015/02/qa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1" y="762000"/>
            <a:ext cx="6522957" cy="419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sz="1400" dirty="0" smtClean="0"/>
              <a:t>A collection of statistical machine learning techniques</a:t>
            </a:r>
          </a:p>
          <a:p>
            <a:pPr fontAlgn="base"/>
            <a:r>
              <a:rPr lang="en-US" sz="1400" dirty="0" smtClean="0"/>
              <a:t>Used to learn feature hierarchies</a:t>
            </a:r>
          </a:p>
          <a:p>
            <a:pPr fontAlgn="base"/>
            <a:r>
              <a:rPr lang="en-US" sz="1400" dirty="0" smtClean="0"/>
              <a:t>Often based on artificial neural networks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Larry Brown Ph.D. May 2015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60676"/>
            <a:ext cx="4724400" cy="261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Larry Brown Ph.D. May 2015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18138"/>
            <a:ext cx="7315200" cy="4210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Machine Learning: What?</a:t>
            </a:r>
          </a:p>
          <a:p>
            <a:pPr lvl="1"/>
            <a:r>
              <a:rPr lang="en-US" sz="1400" b="1" dirty="0" smtClean="0"/>
              <a:t>Introductory example:</a:t>
            </a:r>
          </a:p>
          <a:p>
            <a:pPr lvl="2">
              <a:buNone/>
            </a:pPr>
            <a:endParaRPr lang="en-US" sz="1400" b="1" i="1" dirty="0" smtClean="0">
              <a:solidFill>
                <a:srgbClr val="FF0000"/>
              </a:solidFill>
            </a:endParaRPr>
          </a:p>
          <a:p>
            <a:pPr lvl="2">
              <a:buNone/>
            </a:pPr>
            <a:r>
              <a:rPr lang="en-US" sz="1400" b="1" i="1" dirty="0" smtClean="0">
                <a:solidFill>
                  <a:srgbClr val="FF0000"/>
                </a:solidFill>
              </a:rPr>
              <a:t>When to play golf?</a:t>
            </a:r>
          </a:p>
          <a:p>
            <a:pPr lvl="2"/>
            <a:endParaRPr lang="en-US" sz="1400" i="1" dirty="0" smtClean="0"/>
          </a:p>
          <a:p>
            <a:pPr lvl="2"/>
            <a:endParaRPr lang="en-US" sz="1400" i="1" dirty="0" smtClean="0"/>
          </a:p>
          <a:p>
            <a:pPr lvl="1"/>
            <a:r>
              <a:rPr lang="en-US" sz="1400" b="1" dirty="0" smtClean="0"/>
              <a:t>Collect data</a:t>
            </a:r>
          </a:p>
          <a:p>
            <a:pPr lvl="2">
              <a:buNone/>
            </a:pPr>
            <a:r>
              <a:rPr lang="en-US" sz="1400" dirty="0" smtClean="0"/>
              <a:t>– Consulting experts</a:t>
            </a:r>
          </a:p>
          <a:p>
            <a:pPr lvl="2">
              <a:buNone/>
            </a:pPr>
            <a:r>
              <a:rPr lang="en-US" sz="1400" dirty="0" smtClean="0"/>
              <a:t>    (e.g., golf players)</a:t>
            </a:r>
          </a:p>
          <a:p>
            <a:pPr lvl="2">
              <a:buNone/>
            </a:pPr>
            <a:r>
              <a:rPr lang="en-US" sz="1400" dirty="0" smtClean="0"/>
              <a:t>– Watching players</a:t>
            </a:r>
          </a:p>
          <a:p>
            <a:pPr lvl="2">
              <a:buNone/>
            </a:pPr>
            <a:r>
              <a:rPr lang="en-US" sz="1400" dirty="0" smtClean="0"/>
              <a:t>– Collecting weather data, etc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From [</a:t>
            </a:r>
            <a:r>
              <a:rPr lang="en-US" dirty="0" err="1" smtClean="0"/>
              <a:t>Menzies</a:t>
            </a:r>
            <a:r>
              <a:rPr lang="en-US" dirty="0" smtClean="0"/>
              <a:t>, 2002]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862157"/>
            <a:ext cx="2910002" cy="390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Larry Brown Ph.D. May 2015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599"/>
            <a:ext cx="7315200" cy="309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Larry Brown Ph.D. </a:t>
            </a:r>
            <a:r>
              <a:rPr lang="en-US" b="1" smtClean="0"/>
              <a:t>May 2015</a:t>
            </a:r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7315200" cy="316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Machine Learning: What?</a:t>
            </a:r>
          </a:p>
          <a:p>
            <a:pPr lvl="1"/>
            <a:r>
              <a:rPr lang="en-US" sz="1400" b="1" dirty="0" smtClean="0"/>
              <a:t>Introductory example:</a:t>
            </a:r>
          </a:p>
          <a:p>
            <a:pPr lvl="2">
              <a:buNone/>
            </a:pPr>
            <a:endParaRPr lang="en-US" sz="1400" i="1" dirty="0" smtClean="0"/>
          </a:p>
          <a:p>
            <a:pPr lvl="2">
              <a:buNone/>
            </a:pPr>
            <a:r>
              <a:rPr lang="en-US" sz="1400" b="1" i="1" dirty="0" smtClean="0">
                <a:solidFill>
                  <a:srgbClr val="FF0000"/>
                </a:solidFill>
              </a:rPr>
              <a:t>When to play golf?</a:t>
            </a:r>
          </a:p>
          <a:p>
            <a:pPr lvl="2">
              <a:buNone/>
            </a:pPr>
            <a:endParaRPr lang="en-US" sz="1400" i="1" dirty="0" smtClean="0"/>
          </a:p>
          <a:p>
            <a:pPr lvl="2"/>
            <a:endParaRPr lang="en-US" sz="1400" i="1" dirty="0" smtClean="0"/>
          </a:p>
          <a:p>
            <a:pPr lvl="1"/>
            <a:r>
              <a:rPr lang="en-US" sz="1400" b="1" dirty="0" smtClean="0"/>
              <a:t>Create a model using one/</a:t>
            </a:r>
          </a:p>
          <a:p>
            <a:pPr lvl="2">
              <a:buNone/>
            </a:pPr>
            <a:r>
              <a:rPr lang="en-US" sz="1400" dirty="0" smtClean="0"/>
              <a:t>several classifiers</a:t>
            </a:r>
          </a:p>
          <a:p>
            <a:pPr lvl="2">
              <a:buNone/>
            </a:pPr>
            <a:r>
              <a:rPr lang="en-US" sz="1400" dirty="0" smtClean="0"/>
              <a:t>– E.g., decision trees</a:t>
            </a:r>
          </a:p>
          <a:p>
            <a:pPr lvl="1"/>
            <a:r>
              <a:rPr lang="en-US" sz="1400" dirty="0" smtClean="0"/>
              <a:t> </a:t>
            </a:r>
            <a:r>
              <a:rPr lang="en-US" sz="1400" b="1" dirty="0" smtClean="0"/>
              <a:t>Evaluate model</a:t>
            </a:r>
          </a:p>
          <a:p>
            <a:pPr lvl="2">
              <a:buNone/>
            </a:pPr>
            <a:r>
              <a:rPr lang="en-US" sz="1400" dirty="0" smtClean="0"/>
              <a:t>– E.g., classification error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From [</a:t>
            </a:r>
            <a:r>
              <a:rPr lang="en-US" dirty="0" err="1" smtClean="0"/>
              <a:t>Menzies</a:t>
            </a:r>
            <a:r>
              <a:rPr lang="en-US" dirty="0" smtClean="0"/>
              <a:t>, 2002]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914400"/>
            <a:ext cx="283176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400" b="1" dirty="0" smtClean="0"/>
              <a:t>Machine Learning: What?</a:t>
            </a:r>
          </a:p>
          <a:p>
            <a:pPr lvl="1"/>
            <a:r>
              <a:rPr lang="en-US" sz="1400" dirty="0" smtClean="0"/>
              <a:t>A </a:t>
            </a:r>
            <a:r>
              <a:rPr lang="en-US" sz="1400" b="1" dirty="0" smtClean="0"/>
              <a:t>branch of Artificial Intelligence (AI)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1752600"/>
            <a:ext cx="6553200" cy="2514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 smtClean="0">
                <a:latin typeface="Microsoft YaHei" pitchFamily="34" charset="-122"/>
                <a:ea typeface="Microsoft YaHei" pitchFamily="34" charset="-122"/>
              </a:rPr>
              <a:t>Wikipedia:</a:t>
            </a:r>
            <a:endParaRPr lang="en-US" sz="1600" dirty="0" smtClean="0"/>
          </a:p>
          <a:p>
            <a:pPr algn="just"/>
            <a:r>
              <a:rPr lang="en-US" sz="1600" dirty="0" smtClean="0">
                <a:latin typeface="Microsoft YaHei" pitchFamily="34" charset="-122"/>
                <a:ea typeface="Microsoft YaHei" pitchFamily="34" charset="-122"/>
              </a:rPr>
              <a:t>Machine learning explores the study and construction of algorithms that can </a:t>
            </a:r>
            <a:r>
              <a:rPr 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learn from and make predictions on data</a:t>
            </a:r>
            <a:r>
              <a:rPr lang="en-US" sz="1600" dirty="0" smtClean="0">
                <a:latin typeface="Microsoft YaHei" pitchFamily="34" charset="-122"/>
                <a:ea typeface="Microsoft YaHei" pitchFamily="34" charset="-122"/>
              </a:rPr>
              <a:t>. Such algorithms operate by building a model from example inputs in order to make data-driven predictions or decisions expressed as outputs </a:t>
            </a:r>
            <a:r>
              <a:rPr 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rather than following strictly static program instructions.</a:t>
            </a:r>
            <a:endParaRPr lang="en-US" sz="16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/>
      </a:spPr>
      <a:bodyPr/>
      <a:lstStyle/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16174</TotalTime>
  <Words>2266</Words>
  <Application>Microsoft Office PowerPoint</Application>
  <PresentationFormat>Custom</PresentationFormat>
  <Paragraphs>561</Paragraphs>
  <Slides>71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Origin</vt:lpstr>
      <vt:lpstr>An introduction to Machine Learning</vt:lpstr>
      <vt:lpstr>INTRODUCTION</vt:lpstr>
      <vt:lpstr>INTRODUCTION</vt:lpstr>
      <vt:lpstr>INTRODUCTION</vt:lpstr>
      <vt:lpstr>INTRODUCTION</vt:lpstr>
      <vt:lpstr>INTRODUCTION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MACHINE LEARNING BACKGROUND</vt:lpstr>
      <vt:lpstr>Terminology  / Basic Concepts</vt:lpstr>
      <vt:lpstr>Terminology  / Basic Concepts</vt:lpstr>
      <vt:lpstr>Terminology  / Basic Concepts</vt:lpstr>
      <vt:lpstr>Terminology  / Basic Concepts</vt:lpstr>
      <vt:lpstr>Terminology  / Basic Concepts</vt:lpstr>
      <vt:lpstr>Terminology  / Basic Concepts</vt:lpstr>
      <vt:lpstr>Terminology  / Basic Concepts</vt:lpstr>
      <vt:lpstr>Terminology  / Basic Concepts</vt:lpstr>
      <vt:lpstr>Terminology  / Basic Concepts</vt:lpstr>
      <vt:lpstr>Terminology  / Basic Concepts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First ML Toy Example</vt:lpstr>
      <vt:lpstr>HOW TO BE MLer</vt:lpstr>
      <vt:lpstr>HOW TO BE MLer</vt:lpstr>
      <vt:lpstr>How can I become a Data Scientist</vt:lpstr>
      <vt:lpstr>Slide 63</vt:lpstr>
      <vt:lpstr>How can I become a Data Scientist</vt:lpstr>
      <vt:lpstr>How can I become a Data Scientist</vt:lpstr>
      <vt:lpstr>INTRODUCTION</vt:lpstr>
      <vt:lpstr>Slide 67</vt:lpstr>
      <vt:lpstr>Slide 68</vt:lpstr>
      <vt:lpstr>Appendix 1</vt:lpstr>
      <vt:lpstr>Appendix 1</vt:lpstr>
      <vt:lpstr>Appendix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SidAskary</dc:creator>
  <cp:lastModifiedBy>s80035896</cp:lastModifiedBy>
  <cp:revision>695</cp:revision>
  <dcterms:created xsi:type="dcterms:W3CDTF">2006-08-16T00:00:00Z</dcterms:created>
  <dcterms:modified xsi:type="dcterms:W3CDTF">2016-06-07T17:34:32Z</dcterms:modified>
</cp:coreProperties>
</file>